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  <p:sldMasterId id="2147483852" r:id="rId3"/>
    <p:sldMasterId id="2147483864" r:id="rId4"/>
  </p:sldMasterIdLst>
  <p:sldIdLst>
    <p:sldId id="260" r:id="rId5"/>
    <p:sldId id="278" r:id="rId6"/>
    <p:sldId id="279" r:id="rId7"/>
    <p:sldId id="266" r:id="rId8"/>
    <p:sldId id="280" r:id="rId9"/>
    <p:sldId id="256" r:id="rId10"/>
    <p:sldId id="282" r:id="rId11"/>
    <p:sldId id="283" r:id="rId12"/>
    <p:sldId id="273" r:id="rId13"/>
    <p:sldId id="262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77" r:id="rId24"/>
    <p:sldId id="274" r:id="rId25"/>
    <p:sldId id="258" r:id="rId26"/>
    <p:sldId id="26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660"/>
  </p:normalViewPr>
  <p:slideViewPr>
    <p:cSldViewPr>
      <p:cViewPr>
        <p:scale>
          <a:sx n="80" d="100"/>
          <a:sy n="80" d="100"/>
        </p:scale>
        <p:origin x="-8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8832932341790878E-2"/>
          <c:y val="2.4216347956505523E-2"/>
          <c:w val="0.78637649460484105"/>
          <c:h val="0.911884764404449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shape val="cylinder"/>
        <c:axId val="116340608"/>
        <c:axId val="116342144"/>
        <c:axId val="0"/>
      </c:bar3DChart>
      <c:catAx>
        <c:axId val="116340608"/>
        <c:scaling>
          <c:orientation val="minMax"/>
        </c:scaling>
        <c:delete val="1"/>
        <c:axPos val="b"/>
        <c:tickLblPos val="none"/>
        <c:crossAx val="116342144"/>
        <c:crosses val="autoZero"/>
        <c:auto val="1"/>
        <c:lblAlgn val="ctr"/>
        <c:lblOffset val="100"/>
      </c:catAx>
      <c:valAx>
        <c:axId val="116342144"/>
        <c:scaling>
          <c:orientation val="minMax"/>
        </c:scaling>
        <c:axPos val="l"/>
        <c:majorGridlines/>
        <c:numFmt formatCode="General" sourceLinked="1"/>
        <c:tickLblPos val="nextTo"/>
        <c:crossAx val="11634060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hape val="cylinder"/>
        <c:axId val="116118656"/>
        <c:axId val="116120192"/>
        <c:axId val="0"/>
      </c:bar3DChart>
      <c:catAx>
        <c:axId val="116118656"/>
        <c:scaling>
          <c:orientation val="minMax"/>
        </c:scaling>
        <c:delete val="1"/>
        <c:axPos val="b"/>
        <c:tickLblPos val="none"/>
        <c:crossAx val="116120192"/>
        <c:crosses val="autoZero"/>
        <c:auto val="1"/>
        <c:lblAlgn val="ctr"/>
        <c:lblOffset val="100"/>
      </c:catAx>
      <c:valAx>
        <c:axId val="1161201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6118656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30425"/>
            <a:ext cx="8643998" cy="147002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Comic Sans MS" pitchFamily="66" charset="0"/>
              </a:rPr>
              <a:t>Тема</a:t>
            </a:r>
            <a:r>
              <a:rPr lang="en-US" sz="4900" b="1" dirty="0" smtClean="0">
                <a:latin typeface="Comic Sans MS" pitchFamily="66" charset="0"/>
              </a:rPr>
              <a:t>:</a:t>
            </a:r>
            <a:r>
              <a:rPr lang="ru-RU" sz="4900" b="1" dirty="0" smtClean="0">
                <a:latin typeface="Comic Sans MS" pitchFamily="66" charset="0"/>
              </a:rPr>
              <a:t> «Любимая еда — польза или вред?»</a:t>
            </a:r>
            <a:r>
              <a:rPr lang="ru-RU" sz="4900" dirty="0" smtClean="0">
                <a:latin typeface="Comic Sans MS" pitchFamily="66" charset="0"/>
              </a:rPr>
              <a:t/>
            </a:r>
            <a:br>
              <a:rPr lang="ru-RU" sz="4900" dirty="0" smtClean="0">
                <a:latin typeface="Comic Sans MS" pitchFamily="66" charset="0"/>
              </a:rPr>
            </a:br>
            <a:r>
              <a:rPr lang="ru-RU" sz="4900" dirty="0" smtClean="0">
                <a:latin typeface="Comic Sans MS" pitchFamily="66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929198"/>
            <a:ext cx="3571868" cy="192880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Автор: </a:t>
            </a:r>
            <a:r>
              <a:rPr lang="ru-RU" sz="2000" b="1" dirty="0" err="1" smtClean="0">
                <a:solidFill>
                  <a:schemeClr val="tx1"/>
                </a:solidFill>
                <a:latin typeface="Comic Sans MS" pitchFamily="66" charset="0"/>
              </a:rPr>
              <a:t>Цымбал</a:t>
            </a:r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 Екатерина Андреевна,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ученица 8 «В» класса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МАОУ лицей № 48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Краснодар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 </a:t>
            </a:r>
          </a:p>
          <a:p>
            <a:pPr algn="l"/>
            <a:endParaRPr lang="ru-RU" sz="2000" dirty="0">
              <a:latin typeface="Comic Sans MS" pitchFamily="66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ОБРАЗОВАНИЯ ГОРОД КРАСНОДАР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ЛИЦЕЙ № 48 ИМЕНИ АЛЕКСАНДРА ВАСИЛЬЕВИЧА СУВОРОВА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572132" y="5000636"/>
            <a:ext cx="357186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Научный руководитель: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Осадчая Светлана Н</a:t>
            </a:r>
            <a:r>
              <a:rPr lang="ru-RU" sz="20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иколаевна,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учитель химии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036969">
            <a:off x="5270720" y="284691"/>
            <a:ext cx="2100624" cy="152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0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3214710" cy="137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нутый угол 6"/>
          <p:cNvSpPr/>
          <p:nvPr/>
        </p:nvSpPr>
        <p:spPr>
          <a:xfrm>
            <a:off x="357158" y="3000372"/>
            <a:ext cx="4071966" cy="328614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714488"/>
            <a:ext cx="4357686" cy="85723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Мороженное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143248"/>
            <a:ext cx="4143404" cy="30003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800" dirty="0" smtClean="0">
                <a:latin typeface="Comic Sans MS" pitchFamily="66" charset="0"/>
              </a:rPr>
              <a:t>Добавки: </a:t>
            </a:r>
          </a:p>
          <a:p>
            <a:pPr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пищевые красители, </a:t>
            </a:r>
          </a:p>
          <a:p>
            <a:pPr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стабилизаторы, </a:t>
            </a:r>
          </a:p>
          <a:p>
            <a:pPr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загустители, </a:t>
            </a:r>
          </a:p>
          <a:p>
            <a:pPr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эмульгаторы, </a:t>
            </a:r>
          </a:p>
          <a:p>
            <a:pPr>
              <a:buNone/>
            </a:pP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ароматизаторы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10621" b="6800"/>
          <a:stretch>
            <a:fillRect/>
          </a:stretch>
        </p:blipFill>
        <p:spPr bwMode="auto">
          <a:xfrm flipV="1">
            <a:off x="6786578" y="0"/>
            <a:ext cx="321471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 descr="C:\Documents and Settings\User\Мои документы\Катя\проект\20170312_201040.jpg"/>
          <p:cNvPicPr>
            <a:picLocks noChangeAspect="1" noChangeArrowheads="1"/>
          </p:cNvPicPr>
          <p:nvPr/>
        </p:nvPicPr>
        <p:blipFill>
          <a:blip r:embed="rId6" cstate="print"/>
          <a:srcRect l="15988" r="13665"/>
          <a:stretch>
            <a:fillRect/>
          </a:stretch>
        </p:blipFill>
        <p:spPr bwMode="auto">
          <a:xfrm>
            <a:off x="4786314" y="2428868"/>
            <a:ext cx="4140458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coolSlant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57760"/>
            <a:ext cx="3006897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r="8750"/>
          <a:stretch>
            <a:fillRect/>
          </a:stretch>
        </p:blipFill>
        <p:spPr bwMode="auto">
          <a:xfrm>
            <a:off x="4143328" y="2811807"/>
            <a:ext cx="5000672" cy="40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atin typeface="Comic Sans MS" pitchFamily="66" charset="0"/>
              </a:rPr>
              <a:t>Чипсы и картофель "Фри"</a:t>
            </a:r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428736"/>
            <a:ext cx="3929090" cy="15001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14350" indent="-514350"/>
            <a:endParaRPr lang="ru-RU" dirty="0" smtClean="0"/>
          </a:p>
          <a:p>
            <a:pPr marL="514350" indent="-514350"/>
            <a:r>
              <a:rPr lang="ru-RU" sz="5900" dirty="0" smtClean="0"/>
              <a:t> 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стабилизаторы </a:t>
            </a:r>
            <a:r>
              <a:rPr lang="ru-RU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ароматизаторы</a:t>
            </a:r>
            <a:endParaRPr lang="ru-RU" sz="9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канцерогенные синтетические жиры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/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7500" r="11249"/>
          <a:stretch>
            <a:fillRect/>
          </a:stretch>
        </p:blipFill>
        <p:spPr bwMode="auto">
          <a:xfrm>
            <a:off x="2786050" y="3786190"/>
            <a:ext cx="2643206" cy="243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 descr="C:\Documents and Settings\User\Мои документы\Катя\проект\20170312_201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4368722" cy="2457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24" y="4429132"/>
            <a:ext cx="1619245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14818"/>
            <a:ext cx="3643306" cy="264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ятиугольник 5"/>
          <p:cNvSpPr/>
          <p:nvPr/>
        </p:nvSpPr>
        <p:spPr>
          <a:xfrm>
            <a:off x="3214678" y="4572008"/>
            <a:ext cx="5143504" cy="2285992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Газированные напитки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524000"/>
            <a:ext cx="3429024" cy="2119314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регуляторы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кислотности</a:t>
            </a:r>
          </a:p>
          <a:p>
            <a:pPr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(Е 330, Е 331, Е 296),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кокс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(Е 211),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подсластители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аспартам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ароматизаторы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красители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868" y="4857760"/>
            <a:ext cx="4038600" cy="33829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     </a:t>
            </a:r>
            <a:r>
              <a:rPr lang="ru-RU" dirty="0" smtClean="0">
                <a:solidFill>
                  <a:schemeClr val="bg1"/>
                </a:solidFill>
              </a:rPr>
              <a:t>Кока-Кола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Диоксид </a:t>
            </a:r>
            <a:r>
              <a:rPr lang="ru-RU" dirty="0">
                <a:solidFill>
                  <a:schemeClr val="bg1"/>
                </a:solidFill>
              </a:rPr>
              <a:t>углерода (Е290)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бензоат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натрия </a:t>
            </a:r>
            <a:r>
              <a:rPr lang="ru-RU" dirty="0">
                <a:solidFill>
                  <a:schemeClr val="bg1"/>
                </a:solidFill>
              </a:rPr>
              <a:t>(Е211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>
                <a:solidFill>
                  <a:schemeClr val="bg1"/>
                </a:solidFill>
              </a:rPr>
              <a:t>Ортофосфорная кислота (Е338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 err="1">
                <a:solidFill>
                  <a:schemeClr val="bg1"/>
                </a:solidFill>
              </a:rPr>
              <a:t>Аспартам</a:t>
            </a:r>
            <a:r>
              <a:rPr lang="ru-RU" dirty="0">
                <a:solidFill>
                  <a:schemeClr val="bg1"/>
                </a:solidFill>
              </a:rPr>
              <a:t> (Е951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>
                <a:solidFill>
                  <a:schemeClr val="bg1"/>
                </a:solidFill>
              </a:rPr>
              <a:t>Сахарный колер (Е150)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143248"/>
            <a:ext cx="9941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6510" r="16936"/>
          <a:stretch>
            <a:fillRect/>
          </a:stretch>
        </p:blipFill>
        <p:spPr bwMode="auto">
          <a:xfrm>
            <a:off x="3571868" y="1500174"/>
            <a:ext cx="1174980" cy="166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 descr="C:\Documents and Settings\User\Мои документы\Катя\проект\20170312_2018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4714876" y="1571612"/>
            <a:ext cx="4214810" cy="2370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2357430"/>
            <a:ext cx="23241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930741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000504"/>
            <a:ext cx="3929090" cy="12858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Жевательные резинки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3643314"/>
            <a:ext cx="4000496" cy="3214686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подсластители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сахарозаменители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стабилизаторы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загустители </a:t>
            </a:r>
          </a:p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желирующие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эмульгаторы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антиокислители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пищевые красители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8660" y="1357298"/>
            <a:ext cx="3383504" cy="226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928670"/>
            <a:ext cx="22578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857620" y="0"/>
            <a:ext cx="408386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Йогурты</a:t>
            </a:r>
            <a:endParaRPr lang="ru-RU" b="1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7"/>
            <a:ext cx="4143372" cy="278608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стабилизаторы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загустители  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антиокислители </a:t>
            </a:r>
          </a:p>
          <a:p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ароматизаторы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4034" name="Picture 2" descr="C:\Documents and Settings\User\Мои документы\Катя\проект\20170312_20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00438"/>
            <a:ext cx="4746616" cy="28562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1571612"/>
            <a:ext cx="1104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928802"/>
            <a:ext cx="1142992" cy="114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571612"/>
            <a:ext cx="1404934" cy="140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10621" b="6800"/>
          <a:stretch>
            <a:fillRect/>
          </a:stretch>
        </p:blipFill>
        <p:spPr bwMode="auto">
          <a:xfrm>
            <a:off x="214282" y="3786190"/>
            <a:ext cx="352985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571613"/>
            <a:ext cx="3929090" cy="321470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ароматизаторы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стабилизаторы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загустители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эмульгаторы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консерванты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5058" name="Picture 2" descr="C:\Documents and Settings\User\Мои документы\Катя\проект\20170312_202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143248"/>
            <a:ext cx="4565914" cy="2981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500174"/>
            <a:ext cx="2500330" cy="154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77526">
            <a:off x="4325639" y="1044504"/>
            <a:ext cx="1864419" cy="12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 t="17046"/>
          <a:stretch>
            <a:fillRect/>
          </a:stretch>
        </p:blipFill>
        <p:spPr bwMode="auto">
          <a:xfrm>
            <a:off x="4929190" y="2000240"/>
            <a:ext cx="2353853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Шоколадные батончики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714620"/>
            <a:ext cx="4246359" cy="197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186370" cy="78581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Сосиски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3571868" cy="261461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пищевые консерванты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стабилизаторы,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загустители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эмульгаторы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антиокислители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пищевые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красители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ароматизаторы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6082" name="Picture 2" descr="C:\Documents and Settings\User\Мои документы\Катя\проект\20170312_201238.jpg"/>
          <p:cNvPicPr>
            <a:picLocks noChangeAspect="1" noChangeArrowheads="1"/>
          </p:cNvPicPr>
          <p:nvPr/>
        </p:nvPicPr>
        <p:blipFill>
          <a:blip r:embed="rId3" cstate="print"/>
          <a:srcRect b="21689"/>
          <a:stretch>
            <a:fillRect/>
          </a:stretch>
        </p:blipFill>
        <p:spPr bwMode="auto">
          <a:xfrm>
            <a:off x="357158" y="4173824"/>
            <a:ext cx="3643338" cy="2460569"/>
          </a:xfrm>
          <a:prstGeom prst="roundRect">
            <a:avLst>
              <a:gd name="adj" fmla="val 1891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6083" name="Picture 3" descr="C:\Documents and Settings\User\Мои документы\Катя\проект\20170312_201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7" y="4679140"/>
            <a:ext cx="4071967" cy="19288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-1"/>
            <a:ext cx="3214678" cy="241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5" y="1000108"/>
            <a:ext cx="2571767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02" y="2285992"/>
            <a:ext cx="1500198" cy="1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2071678"/>
            <a:ext cx="1924029" cy="144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512064"/>
            <a:ext cx="3686172" cy="914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Сухарики</a:t>
            </a:r>
            <a:endParaRPr lang="ru-RU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357694"/>
            <a:ext cx="4714908" cy="2500306"/>
          </a:xfrm>
        </p:spPr>
        <p:txBody>
          <a:bodyPr>
            <a:norm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ароматизаторы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пищевые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красители</a:t>
            </a:r>
          </a:p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глутомат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натрия 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диоксид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7106" name="Picture 2" descr="C:\Documents and Settings\User\Мои документы\Катя\проект\20170312_20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68191" y="1889735"/>
            <a:ext cx="4712677" cy="4219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00240"/>
            <a:ext cx="295897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28604"/>
            <a:ext cx="2801052" cy="19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9863">
            <a:off x="98950" y="73390"/>
            <a:ext cx="1785918" cy="234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t="46296"/>
          <a:stretch>
            <a:fillRect/>
          </a:stretch>
        </p:blipFill>
        <p:spPr bwMode="auto">
          <a:xfrm>
            <a:off x="-357222" y="1214422"/>
            <a:ext cx="585791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786322"/>
            <a:ext cx="3786182" cy="221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нутый угол 5"/>
          <p:cNvSpPr/>
          <p:nvPr/>
        </p:nvSpPr>
        <p:spPr>
          <a:xfrm>
            <a:off x="5143504" y="1357298"/>
            <a:ext cx="3857620" cy="328614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Результаты исследования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500174"/>
            <a:ext cx="4143404" cy="3357586"/>
          </a:xfrm>
        </p:spPr>
        <p:txBody>
          <a:bodyPr>
            <a:normAutofit fontScale="47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1</a:t>
            </a: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Чипсы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2.Газированные напитки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3. Сухарики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4. Картофель Фри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5.Сосиски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6. Жевательная резинка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7.Шоколадные батончики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 8.Мороженное</a:t>
            </a:r>
          </a:p>
          <a:p>
            <a:pPr>
              <a:buNone/>
            </a:pP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Ряд.9 Йогурт</a:t>
            </a:r>
          </a:p>
          <a:p>
            <a:pPr>
              <a:buNone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3357562"/>
          <a:ext cx="5429256" cy="368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571481"/>
          <a:ext cx="7929618" cy="5715040"/>
        </p:xfrm>
        <a:graphic>
          <a:graphicData uri="http://schemas.openxmlformats.org/drawingml/2006/table">
            <a:tbl>
              <a:tblPr/>
              <a:tblGrid>
                <a:gridCol w="4020740"/>
                <a:gridCol w="3908878"/>
              </a:tblGrid>
              <a:tr h="5613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Место по популярности</a:t>
                      </a:r>
                      <a:endParaRPr lang="ru-RU" sz="24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Место по вредности</a:t>
                      </a:r>
                      <a:endParaRPr lang="ru-RU" sz="24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	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.Жевательная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резинка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Чипсы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2.Мороженное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Газированные напитки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3.Сухарики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Сухарики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	Газированные напитки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Картофель Фри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5.Чипсы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Сосиски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6.Картофель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Фри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Жевательная резинка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7	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.Шоколадные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батончики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Шоколадные батончики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95425" algn="ctr"/>
                        </a:tabLs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8.Йогурт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Мороженное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9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.Сосиски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Йогурт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6024"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214338"/>
            <a:ext cx="8643998" cy="28686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«Бывает еда хороша лишь на взгляд.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Внутри - это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гадость, замедленный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я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д»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Омар Хайям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9715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388" y="6679417"/>
            <a:ext cx="2900386" cy="3571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Омар Хайям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143108" y="357166"/>
            <a:ext cx="7000892" cy="6429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«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 ваше здоровье и жизнь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пропала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</a:p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0" y="5000636"/>
            <a:ext cx="6357982" cy="154304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Голодным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быть лучше,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есть, что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попало»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2428868"/>
            <a:ext cx="4000528" cy="44291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Пищевые </a:t>
            </a:r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добавки играют немалую роль в улучшении вкуса, срока хранения и качества продуктов, а также в улучшении других характеристик. Безусловно, существует немало добавок, способных не лучшим образом сказываться на организме, однако полностью игнорировать пользу подобных веществ будет тоже не совсем правильно.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063"/>
          <a:stretch>
            <a:fillRect/>
          </a:stretch>
        </p:blipFill>
        <p:spPr bwMode="auto">
          <a:xfrm>
            <a:off x="3929058" y="2571744"/>
            <a:ext cx="5357818" cy="39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b="17500"/>
          <a:stretch>
            <a:fillRect/>
          </a:stretch>
        </p:blipFill>
        <p:spPr bwMode="auto">
          <a:xfrm>
            <a:off x="428596" y="-428652"/>
            <a:ext cx="78581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4626" t="3234" r="19404" b="6219"/>
          <a:stretch>
            <a:fillRect/>
          </a:stretch>
        </p:blipFill>
        <p:spPr bwMode="auto">
          <a:xfrm>
            <a:off x="2214547" y="5715016"/>
            <a:ext cx="1285883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48311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К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сожалению, среди моих ровесников популярны продукты, содержащие большое количество вредных химических веществ. Возможно, это происходит потому, что они не обладают достаточным количеством информации по данному вопросу.</a:t>
            </a:r>
          </a:p>
          <a:p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6024"/>
          <a:stretch>
            <a:fillRect/>
          </a:stretch>
        </p:blipFill>
        <p:spPr bwMode="auto">
          <a:xfrm>
            <a:off x="0" y="2857496"/>
            <a:ext cx="91440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2143116"/>
            <a:ext cx="1776410" cy="141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Благодарю за внимание</a:t>
            </a:r>
            <a:endParaRPr lang="ru-RU" sz="4800" b="1" dirty="0">
              <a:solidFill>
                <a:schemeClr val="bg2">
                  <a:lumMod val="9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72074"/>
            <a:ext cx="9144000" cy="197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3956691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3143272" cy="35719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latin typeface="Monotype Corsiva" pitchFamily="66" charset="0"/>
              </a:rPr>
              <a:t>Цель проекта: </a:t>
            </a:r>
            <a:r>
              <a:rPr lang="en-US" sz="1600" b="1" dirty="0" smtClean="0">
                <a:latin typeface="Century Gothic" pitchFamily="34" charset="0"/>
              </a:rPr>
              <a:t/>
            </a:r>
            <a:br>
              <a:rPr lang="en-US" sz="1600" b="1" dirty="0" smtClean="0">
                <a:latin typeface="Century Gothic" pitchFamily="34" charset="0"/>
              </a:rPr>
            </a:br>
            <a:r>
              <a:rPr lang="ru-RU" sz="1800" b="1" dirty="0" smtClean="0">
                <a:latin typeface="Century Gothic" pitchFamily="34" charset="0"/>
              </a:rPr>
              <a:t>на основе собственных наблюдений и литературных источников определить вред и безопасность наиболее популярных продуктов питания среди школьников, </a:t>
            </a:r>
            <a:r>
              <a:rPr lang="en-US" sz="1800" b="1" dirty="0" smtClean="0">
                <a:latin typeface="Century Gothic" pitchFamily="34" charset="0"/>
              </a:rPr>
              <a:t/>
            </a:r>
            <a:br>
              <a:rPr lang="en-US" sz="1800" b="1" dirty="0" smtClean="0">
                <a:latin typeface="Century Gothic" pitchFamily="34" charset="0"/>
              </a:rPr>
            </a:br>
            <a:r>
              <a:rPr lang="ru-RU" sz="1800" b="1" dirty="0" smtClean="0">
                <a:latin typeface="Century Gothic" pitchFamily="34" charset="0"/>
              </a:rPr>
              <a:t>продаваемых </a:t>
            </a:r>
            <a:br>
              <a:rPr lang="ru-RU" sz="1800" b="1" dirty="0" smtClean="0">
                <a:latin typeface="Century Gothic" pitchFamily="34" charset="0"/>
              </a:rPr>
            </a:br>
            <a:r>
              <a:rPr lang="ru-RU" sz="1800" b="1" dirty="0" smtClean="0">
                <a:latin typeface="Century Gothic" pitchFamily="34" charset="0"/>
              </a:rPr>
              <a:t>в местных магазинах.</a:t>
            </a:r>
            <a:r>
              <a:rPr lang="ru-RU" sz="2000" b="1" dirty="0" smtClean="0">
                <a:latin typeface="Century Gothic" pitchFamily="34" charset="0"/>
              </a:rPr>
              <a:t/>
            </a:r>
            <a:br>
              <a:rPr lang="ru-RU" sz="2000" b="1" dirty="0" smtClean="0">
                <a:latin typeface="Century Gothic" pitchFamily="34" charset="0"/>
              </a:rPr>
            </a:br>
            <a:endParaRPr lang="ru-RU" sz="1800" b="1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8" y="0"/>
            <a:ext cx="3214678" cy="319722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ru-RU" b="1" dirty="0" smtClean="0"/>
              <a:t> </a:t>
            </a:r>
            <a:endParaRPr lang="ru-RU" sz="2400" b="1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-357214"/>
            <a:ext cx="57150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000496" y="1428737"/>
            <a:ext cx="5143504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223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анкетирование среди 8 классов, для определения самых популярных употребляемых в пищу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вредных продуктов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составить краткую характеристику пищевых добавок;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составить перечень добавок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обозначениями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по этикеткам, какие вредные, а возможно и полезные добавки содержатся в выбранных мною продуктах;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анализа содержания химических веществ в рассмотренных продуктах отразить в виде диаграмм;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22300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составить памятку для покупателей.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10621" b="6800"/>
          <a:stretch>
            <a:fillRect/>
          </a:stretch>
        </p:blipFill>
        <p:spPr bwMode="auto">
          <a:xfrm>
            <a:off x="3214678" y="928670"/>
            <a:ext cx="66675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нутый угол 7"/>
          <p:cNvSpPr/>
          <p:nvPr/>
        </p:nvSpPr>
        <p:spPr>
          <a:xfrm>
            <a:off x="0" y="500042"/>
            <a:ext cx="3643306" cy="278608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0"/>
            <a:ext cx="5286380" cy="100010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latin typeface="Monotype Corsiva" pitchFamily="66" charset="0"/>
              </a:rPr>
              <a:t>Пищевые добавки</a:t>
            </a:r>
            <a:r>
              <a:rPr lang="en-US" sz="4800" dirty="0" smtClean="0">
                <a:latin typeface="Monotype Corsiva" pitchFamily="66" charset="0"/>
              </a:rPr>
              <a:t>: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3571868" cy="3000395"/>
          </a:xfrm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arenR"/>
            </a:pPr>
            <a:r>
              <a:rPr lang="ru-RU" sz="4000" dirty="0" smtClean="0">
                <a:latin typeface="Monotype Corsiva" pitchFamily="66" charset="0"/>
              </a:rPr>
              <a:t>Красители </a:t>
            </a:r>
            <a:r>
              <a:rPr lang="ru-RU" b="1" dirty="0" smtClean="0"/>
              <a:t>(Е1…)</a:t>
            </a:r>
            <a:r>
              <a:rPr lang="ru-RU" dirty="0" smtClean="0"/>
              <a:t> </a:t>
            </a:r>
            <a:endParaRPr lang="ru-RU" sz="4000" dirty="0" smtClean="0">
              <a:latin typeface="Monotype Corsiva" pitchFamily="66" charset="0"/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ru-RU" sz="4000" dirty="0" smtClean="0">
                <a:latin typeface="Monotype Corsiva" pitchFamily="66" charset="0"/>
              </a:rPr>
              <a:t>Консерванты </a:t>
            </a:r>
            <a:r>
              <a:rPr lang="ru-RU" b="1" dirty="0" smtClean="0"/>
              <a:t>(Е2…)</a:t>
            </a:r>
            <a:r>
              <a:rPr lang="ru-RU" dirty="0" smtClean="0"/>
              <a:t> </a:t>
            </a:r>
            <a:endParaRPr lang="ru-RU" sz="4000" dirty="0" smtClean="0">
              <a:latin typeface="Monotype Corsiva" pitchFamily="66" charset="0"/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ru-RU" sz="4000" dirty="0" smtClean="0">
                <a:latin typeface="Monotype Corsiva" pitchFamily="66" charset="0"/>
              </a:rPr>
              <a:t>Антиокислители</a:t>
            </a:r>
            <a:r>
              <a:rPr lang="ru-RU" b="1" dirty="0" smtClean="0"/>
              <a:t> (Е3…)</a:t>
            </a:r>
            <a:r>
              <a:rPr lang="ru-RU" dirty="0" smtClean="0"/>
              <a:t> </a:t>
            </a:r>
            <a:endParaRPr lang="ru-RU" sz="4000" dirty="0" smtClean="0">
              <a:latin typeface="Monotype Corsiva" pitchFamily="66" charset="0"/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ru-RU" sz="4000" dirty="0" smtClean="0">
                <a:latin typeface="Monotype Corsiva" pitchFamily="66" charset="0"/>
              </a:rPr>
              <a:t>Загустители </a:t>
            </a:r>
            <a:r>
              <a:rPr lang="ru-RU" b="1" dirty="0" smtClean="0"/>
              <a:t>(Е4…)</a:t>
            </a:r>
            <a:endParaRPr lang="ru-RU" sz="4000" dirty="0" smtClean="0">
              <a:latin typeface="Monotype Corsiva" pitchFamily="66" charset="0"/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ru-RU" sz="4000" dirty="0" smtClean="0">
                <a:latin typeface="Monotype Corsiva" pitchFamily="66" charset="0"/>
              </a:rPr>
              <a:t>Усилители вкуса </a:t>
            </a:r>
            <a:r>
              <a:rPr lang="ru-RU" b="1" dirty="0" smtClean="0"/>
              <a:t>(Е6… и др.)</a:t>
            </a:r>
            <a:r>
              <a:rPr lang="ru-RU" dirty="0" smtClean="0"/>
              <a:t> </a:t>
            </a:r>
            <a:endParaRPr lang="ru-RU" sz="4000" dirty="0" smtClean="0">
              <a:latin typeface="Monotype Corsiva" pitchFamily="66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ru-RU" sz="4000" dirty="0" err="1" smtClean="0">
                <a:latin typeface="Monotype Corsiva" pitchFamily="66" charset="0"/>
              </a:rPr>
              <a:t>Ароматизаторы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r="60759"/>
          <a:stretch>
            <a:fillRect/>
          </a:stretch>
        </p:blipFill>
        <p:spPr bwMode="auto">
          <a:xfrm>
            <a:off x="142844" y="3296265"/>
            <a:ext cx="3429024" cy="35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1250" t="8088" r="2500"/>
          <a:stretch>
            <a:fillRect/>
          </a:stretch>
        </p:blipFill>
        <p:spPr bwMode="auto">
          <a:xfrm>
            <a:off x="7929586" y="3214686"/>
            <a:ext cx="139217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85723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Comic Sans MS" pitchFamily="66" charset="0"/>
              </a:rPr>
              <a:t>Полезные пищевые добавки</a:t>
            </a:r>
            <a:r>
              <a:rPr lang="en-US" dirty="0" smtClean="0">
                <a:latin typeface="Comic Sans MS" pitchFamily="66" charset="0"/>
              </a:rPr>
              <a:t>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000108"/>
            <a:ext cx="7786742" cy="428628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Е100</a:t>
            </a:r>
            <a:r>
              <a:rPr lang="ru-RU" sz="2000" dirty="0" smtClean="0"/>
              <a:t> — обозначает </a:t>
            </a:r>
            <a:r>
              <a:rPr lang="ru-RU" sz="2000" dirty="0" err="1" smtClean="0"/>
              <a:t>куркумины</a:t>
            </a:r>
            <a:r>
              <a:rPr lang="ru-RU" sz="2000" dirty="0" smtClean="0"/>
              <a:t>. Данные вещества помогают контролировать вес.</a:t>
            </a:r>
          </a:p>
          <a:p>
            <a:r>
              <a:rPr lang="ru-RU" sz="2000" b="1" dirty="0" smtClean="0"/>
              <a:t>Е101</a:t>
            </a:r>
            <a:r>
              <a:rPr lang="ru-RU" sz="2000" dirty="0" smtClean="0"/>
              <a:t> — обозначает рибофлавин, он же витамин В2. Данное вещество принимает активное участие в синтезе гемоглобина и обмене веществ.</a:t>
            </a:r>
          </a:p>
          <a:p>
            <a:r>
              <a:rPr lang="ru-RU" sz="2000" b="1" dirty="0" smtClean="0"/>
              <a:t>Е160d</a:t>
            </a:r>
            <a:r>
              <a:rPr lang="ru-RU" sz="2000" dirty="0" smtClean="0"/>
              <a:t> — обозначает </a:t>
            </a:r>
            <a:r>
              <a:rPr lang="ru-RU" sz="2000" dirty="0" err="1" smtClean="0"/>
              <a:t>ликопин</a:t>
            </a:r>
            <a:r>
              <a:rPr lang="ru-RU" sz="2000" dirty="0" smtClean="0"/>
              <a:t>. Он укрепляет иммунитет.</a:t>
            </a:r>
          </a:p>
          <a:p>
            <a:r>
              <a:rPr lang="ru-RU" sz="2000" b="1" dirty="0" smtClean="0"/>
              <a:t>Е270</a:t>
            </a:r>
            <a:r>
              <a:rPr lang="ru-RU" sz="2000" dirty="0" smtClean="0"/>
              <a:t> — обозначает молочную кислоту. Это вещество обладает </a:t>
            </a:r>
            <a:r>
              <a:rPr lang="ru-RU" sz="2000" dirty="0" err="1" smtClean="0"/>
              <a:t>антиоксидантными</a:t>
            </a:r>
            <a:r>
              <a:rPr lang="ru-RU" sz="2000" dirty="0" smtClean="0"/>
              <a:t> свойствами.</a:t>
            </a:r>
          </a:p>
          <a:p>
            <a:r>
              <a:rPr lang="ru-RU" sz="2000" b="1" dirty="0" smtClean="0"/>
              <a:t>Е300</a:t>
            </a:r>
            <a:r>
              <a:rPr lang="ru-RU" sz="2000" dirty="0" smtClean="0"/>
              <a:t> — обозначает аскорбиновую кислоту, она же является витамином С. Помогает повысить иммунитет, улучшает состояние кожи и приносит еще много пользы.</a:t>
            </a:r>
          </a:p>
          <a:p>
            <a:r>
              <a:rPr lang="ru-RU" sz="2000" b="1" dirty="0" smtClean="0"/>
              <a:t>Е322</a:t>
            </a:r>
            <a:r>
              <a:rPr lang="ru-RU" sz="2000" dirty="0" smtClean="0"/>
              <a:t> — обозначает лецитин. Он поддерживает иммунитет, улучшает качество желчи и процессы кроветворения.</a:t>
            </a:r>
          </a:p>
          <a:p>
            <a:r>
              <a:rPr lang="ru-RU" sz="2000" b="1" dirty="0" smtClean="0"/>
              <a:t>Е440</a:t>
            </a:r>
            <a:r>
              <a:rPr lang="ru-RU" sz="2000" dirty="0" smtClean="0"/>
              <a:t> — обозначает пектины. Данные вещества способствуют очищению кишечника.</a:t>
            </a:r>
          </a:p>
          <a:p>
            <a:r>
              <a:rPr lang="ru-RU" sz="2000" b="1" dirty="0" smtClean="0"/>
              <a:t>Е916</a:t>
            </a:r>
            <a:r>
              <a:rPr lang="ru-RU" sz="2000" dirty="0" smtClean="0"/>
              <a:t> — обозначает </a:t>
            </a:r>
            <a:r>
              <a:rPr lang="ru-RU" sz="2000" dirty="0" err="1" smtClean="0"/>
              <a:t>йодат</a:t>
            </a:r>
            <a:r>
              <a:rPr lang="ru-RU" sz="2000" dirty="0" smtClean="0"/>
              <a:t> кальция. Применяется для обогащения йодом продуктов питания.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8088" r="53750"/>
          <a:stretch>
            <a:fillRect/>
          </a:stretch>
        </p:blipFill>
        <p:spPr bwMode="auto">
          <a:xfrm>
            <a:off x="7431230" y="4929198"/>
            <a:ext cx="171277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100010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Нейтральные пищевые добавки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142984"/>
            <a:ext cx="8072462" cy="571501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Е140</a:t>
            </a:r>
            <a:r>
              <a:rPr lang="ru-RU" dirty="0" smtClean="0"/>
              <a:t> — обозначает хлорофилл, благодаря данному веществу растения обретают зеленый цвет.</a:t>
            </a:r>
          </a:p>
          <a:p>
            <a:r>
              <a:rPr lang="ru-RU" b="1" dirty="0" smtClean="0"/>
              <a:t>Е162</a:t>
            </a:r>
            <a:r>
              <a:rPr lang="ru-RU" dirty="0" smtClean="0"/>
              <a:t> — обозначает </a:t>
            </a:r>
            <a:r>
              <a:rPr lang="ru-RU" dirty="0" err="1" smtClean="0"/>
              <a:t>бетанин</a:t>
            </a:r>
            <a:r>
              <a:rPr lang="ru-RU" dirty="0" smtClean="0"/>
              <a:t>, это краситель, имеющий красный цвет. Добывают его из свеклы.</a:t>
            </a:r>
          </a:p>
          <a:p>
            <a:r>
              <a:rPr lang="ru-RU" b="1" dirty="0" smtClean="0"/>
              <a:t>Е170</a:t>
            </a:r>
            <a:r>
              <a:rPr lang="ru-RU" dirty="0" smtClean="0"/>
              <a:t> — обозначает карбонат кальция, если проще — обычный мел.</a:t>
            </a:r>
          </a:p>
          <a:p>
            <a:r>
              <a:rPr lang="ru-RU" b="1" dirty="0" smtClean="0"/>
              <a:t>Е202</a:t>
            </a:r>
            <a:r>
              <a:rPr lang="ru-RU" dirty="0" smtClean="0"/>
              <a:t> — обозначает сорбит калия, данное вещество является природным консервантом.</a:t>
            </a:r>
          </a:p>
          <a:p>
            <a:r>
              <a:rPr lang="ru-RU" b="1" dirty="0" smtClean="0"/>
              <a:t>Е290</a:t>
            </a:r>
            <a:r>
              <a:rPr lang="ru-RU" dirty="0" smtClean="0"/>
              <a:t> — обозначает углекислый газ, он помогает превратить обычный напиток в газированный.</a:t>
            </a:r>
          </a:p>
          <a:p>
            <a:r>
              <a:rPr lang="ru-RU" b="1" dirty="0" smtClean="0"/>
              <a:t>Е500</a:t>
            </a:r>
            <a:r>
              <a:rPr lang="ru-RU" dirty="0" smtClean="0"/>
              <a:t> — пищевая сода. Правда данное вещество можно считать относительно безвредным, поскольку в больших количествах оно способно негативно влиять на кишечник и желудок.</a:t>
            </a:r>
          </a:p>
          <a:p>
            <a:r>
              <a:rPr lang="ru-RU" b="1" dirty="0" smtClean="0"/>
              <a:t>Е913</a:t>
            </a:r>
            <a:r>
              <a:rPr lang="ru-RU" dirty="0" smtClean="0"/>
              <a:t> — ланолин. Как правило, его используют как глазирующий агент, особенно он востребован в кондитерской промышленности.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714488"/>
            <a:ext cx="1714512" cy="114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714488"/>
            <a:ext cx="1732122" cy="108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Результаты анкетирования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: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428605"/>
            <a:ext cx="5500726" cy="2357453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Ряд 1. Мороженное(75%)</a:t>
            </a:r>
          </a:p>
          <a:p>
            <a:r>
              <a:rPr lang="ru-RU" b="1" dirty="0" smtClean="0"/>
              <a:t>Ряд 2.Чипсы и картофель «Фри» (50%)</a:t>
            </a:r>
          </a:p>
          <a:p>
            <a:r>
              <a:rPr lang="ru-RU" b="1" dirty="0" smtClean="0"/>
              <a:t>Ряд 3.Напитки (Кока-Кола) (68%)</a:t>
            </a:r>
          </a:p>
          <a:p>
            <a:r>
              <a:rPr lang="ru-RU" b="1" dirty="0" smtClean="0"/>
              <a:t>Ряд 4.Жевательная резинка (80%)</a:t>
            </a:r>
          </a:p>
          <a:p>
            <a:r>
              <a:rPr lang="ru-RU" b="1" dirty="0" smtClean="0"/>
              <a:t>Ряд 5.Йогурт (38%)</a:t>
            </a:r>
          </a:p>
          <a:p>
            <a:r>
              <a:rPr lang="ru-RU" b="1" dirty="0" smtClean="0"/>
              <a:t>Ряд 6.Шоколадные батончики («Марс», «Сникерс») (50%)</a:t>
            </a:r>
          </a:p>
          <a:p>
            <a:r>
              <a:rPr lang="ru-RU" b="1" dirty="0" smtClean="0"/>
              <a:t>Ряд 7.Сосиски (30%)</a:t>
            </a:r>
          </a:p>
          <a:p>
            <a:r>
              <a:rPr lang="ru-RU" b="1" dirty="0" smtClean="0"/>
              <a:t>Ряд 8.Сухарики (70%)</a:t>
            </a:r>
          </a:p>
          <a:p>
            <a:r>
              <a:rPr lang="ru-RU" b="1" dirty="0" smtClean="0"/>
              <a:t>Ряд 9. Яблоки (30%)</a:t>
            </a:r>
            <a:endParaRPr lang="ru-RU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2643181"/>
          <a:ext cx="9501222" cy="4456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571612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23810" t="-16666" r="22619"/>
          <a:stretch>
            <a:fillRect/>
          </a:stretch>
        </p:blipFill>
        <p:spPr bwMode="auto">
          <a:xfrm>
            <a:off x="3500430" y="-233363"/>
            <a:ext cx="574416" cy="18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7"/>
          <a:srcRect r="-144" b="13298"/>
          <a:stretch>
            <a:fillRect/>
          </a:stretch>
        </p:blipFill>
        <p:spPr bwMode="auto">
          <a:xfrm rot="21088028">
            <a:off x="7013490" y="1578274"/>
            <a:ext cx="2079007" cy="84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777</Words>
  <PresentationFormat>Экран (4:3)</PresentationFormat>
  <Paragraphs>157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Солнцестояние</vt:lpstr>
      <vt:lpstr>1_Солнцестояние</vt:lpstr>
      <vt:lpstr>Метро</vt:lpstr>
      <vt:lpstr>Тема: «Любимая еда — польза или вред?»   </vt:lpstr>
      <vt:lpstr>«Бывает еда хороша лишь на взгляд. Внутри - это гадость, замедленный яд» Омар Хайям </vt:lpstr>
      <vt:lpstr>  Цель проекта:  на основе собственных наблюдений и литературных источников определить вред и безопасность наиболее популярных продуктов питания среди школьников,  продаваемых  в местных магазинах. </vt:lpstr>
      <vt:lpstr>Слайд 4</vt:lpstr>
      <vt:lpstr>Пищевые добавки:</vt:lpstr>
      <vt:lpstr>Слайд 6</vt:lpstr>
      <vt:lpstr>Полезные пищевые добавки:</vt:lpstr>
      <vt:lpstr>Нейтральные пищевые добавки </vt:lpstr>
      <vt:lpstr>Результаты анкетирования:</vt:lpstr>
      <vt:lpstr>Мороженное</vt:lpstr>
      <vt:lpstr>Чипсы и картофель "Фри" </vt:lpstr>
      <vt:lpstr>Газированные напитки</vt:lpstr>
      <vt:lpstr>Жевательные резинки</vt:lpstr>
      <vt:lpstr>               Йогурты</vt:lpstr>
      <vt:lpstr>Шоколадные батончики</vt:lpstr>
      <vt:lpstr>Сосиски</vt:lpstr>
      <vt:lpstr>      Сухарики</vt:lpstr>
      <vt:lpstr>Результаты исследования</vt:lpstr>
      <vt:lpstr>Слайд 19</vt:lpstr>
      <vt:lpstr>Омар Хайям </vt:lpstr>
      <vt:lpstr>Слайд 21</vt:lpstr>
      <vt:lpstr>Слайд 22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86</cp:revision>
  <dcterms:modified xsi:type="dcterms:W3CDTF">2017-03-15T21:47:32Z</dcterms:modified>
</cp:coreProperties>
</file>