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256" r:id="rId2"/>
    <p:sldId id="323" r:id="rId3"/>
    <p:sldId id="261" r:id="rId4"/>
    <p:sldId id="262" r:id="rId5"/>
    <p:sldId id="264" r:id="rId6"/>
    <p:sldId id="265" r:id="rId7"/>
    <p:sldId id="270" r:id="rId8"/>
    <p:sldId id="324" r:id="rId9"/>
    <p:sldId id="273" r:id="rId10"/>
    <p:sldId id="260" r:id="rId11"/>
    <p:sldId id="326" r:id="rId12"/>
    <p:sldId id="285" r:id="rId13"/>
    <p:sldId id="288" r:id="rId14"/>
    <p:sldId id="325" r:id="rId15"/>
    <p:sldId id="328" r:id="rId16"/>
    <p:sldId id="333" r:id="rId17"/>
    <p:sldId id="266" r:id="rId18"/>
    <p:sldId id="290" r:id="rId19"/>
    <p:sldId id="292" r:id="rId20"/>
    <p:sldId id="327" r:id="rId21"/>
    <p:sldId id="267" r:id="rId22"/>
    <p:sldId id="331" r:id="rId23"/>
    <p:sldId id="337" r:id="rId24"/>
    <p:sldId id="293" r:id="rId25"/>
    <p:sldId id="282" r:id="rId26"/>
    <p:sldId id="268" r:id="rId27"/>
    <p:sldId id="305" r:id="rId28"/>
    <p:sldId id="301" r:id="rId29"/>
    <p:sldId id="329" r:id="rId30"/>
    <p:sldId id="306" r:id="rId31"/>
    <p:sldId id="315" r:id="rId32"/>
    <p:sldId id="313" r:id="rId33"/>
    <p:sldId id="316" r:id="rId34"/>
    <p:sldId id="271" r:id="rId35"/>
    <p:sldId id="258" r:id="rId36"/>
    <p:sldId id="259" r:id="rId37"/>
    <p:sldId id="276" r:id="rId38"/>
    <p:sldId id="295" r:id="rId39"/>
    <p:sldId id="338" r:id="rId40"/>
    <p:sldId id="318" r:id="rId41"/>
    <p:sldId id="335" r:id="rId42"/>
    <p:sldId id="336" r:id="rId43"/>
    <p:sldId id="334" r:id="rId44"/>
    <p:sldId id="299" r:id="rId45"/>
    <p:sldId id="277" r:id="rId46"/>
    <p:sldId id="339" r:id="rId47"/>
    <p:sldId id="304" r:id="rId48"/>
    <p:sldId id="308" r:id="rId49"/>
    <p:sldId id="320" r:id="rId50"/>
    <p:sldId id="319" r:id="rId51"/>
    <p:sldId id="296" r:id="rId52"/>
    <p:sldId id="321" r:id="rId53"/>
    <p:sldId id="322" r:id="rId54"/>
    <p:sldId id="330" r:id="rId55"/>
    <p:sldId id="28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25B05-60B1-49D1-BADB-9A4EECCAC11D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1FBB-D700-45E2-98C6-679F0F8AE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DC0A02-94DB-4406-BF89-AA0B77FDC648}" type="slidenum">
              <a:rPr lang="ru-RU"/>
              <a:pPr/>
              <a:t>48</a:t>
            </a:fld>
            <a:endParaRPr lang="ru-RU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0" y="4343767"/>
            <a:ext cx="5487682" cy="411553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769283-EDFC-4AD1-9404-C4919117AF9E}" type="slidenum">
              <a:rPr lang="ru-RU"/>
              <a:pPr/>
              <a:t>49</a:t>
            </a:fld>
            <a:endParaRPr lang="ru-R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60" y="4343767"/>
            <a:ext cx="5487682" cy="411553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F3D017-9420-46CE-A8F9-7522AA427C5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4BF18D-943B-46D1-80B9-C71D470C6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Спирты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Открытый урок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9 класс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uch.znate.ru/tw_files2/urls_54/6/d-5732/5732_html_263ee4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286124"/>
            <a:ext cx="3838608" cy="284321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643998" cy="5214974"/>
          </a:xfrm>
        </p:spPr>
        <p:txBody>
          <a:bodyPr/>
          <a:lstStyle/>
          <a:p>
            <a:pPr marL="0" lvl="8">
              <a:buNone/>
            </a:pPr>
            <a:r>
              <a:rPr lang="ru-RU" sz="3200" dirty="0" smtClean="0"/>
              <a:t>           Модели молекулы этанола </a:t>
            </a:r>
          </a:p>
          <a:p>
            <a:pPr marL="0" lvl="8">
              <a:buNone/>
            </a:pPr>
            <a:endParaRPr lang="ru-RU" sz="2800" dirty="0" smtClean="0"/>
          </a:p>
          <a:p>
            <a:pPr marL="0" lvl="8">
              <a:buNone/>
            </a:pPr>
            <a:r>
              <a:rPr lang="ru-RU" sz="2800" dirty="0" smtClean="0"/>
              <a:t>Масштабная 			                  					                     </a:t>
            </a:r>
            <a:r>
              <a:rPr lang="ru-RU" sz="2800" dirty="0" err="1" smtClean="0"/>
              <a:t>Шаростержневая</a:t>
            </a:r>
            <a:endParaRPr lang="ru-RU" sz="2800" dirty="0" smtClean="0"/>
          </a:p>
          <a:p>
            <a:pPr marL="0" lvl="8">
              <a:buNone/>
            </a:pPr>
            <a:r>
              <a:rPr lang="ru-RU" sz="2800" dirty="0" smtClean="0"/>
              <a:t>			</a:t>
            </a:r>
          </a:p>
          <a:p>
            <a:pPr marL="0" lvl="8">
              <a:buNone/>
            </a:pPr>
            <a:endParaRPr lang="ru-RU" dirty="0" smtClean="0"/>
          </a:p>
          <a:p>
            <a:pPr marL="0" lvl="8">
              <a:buNone/>
            </a:pPr>
            <a:endParaRPr lang="ru-RU" dirty="0" smtClean="0"/>
          </a:p>
          <a:p>
            <a:pPr marL="0" lvl="8">
              <a:buNone/>
            </a:pPr>
            <a:endParaRPr lang="ru-RU" dirty="0" smtClean="0"/>
          </a:p>
          <a:p>
            <a:pPr marL="0" lvl="8">
              <a:buNone/>
            </a:pPr>
            <a:endParaRPr lang="ru-RU" dirty="0" smtClean="0"/>
          </a:p>
          <a:p>
            <a:pPr marL="0" lvl="8">
              <a:buNone/>
            </a:pPr>
            <a:endParaRPr lang="ru-RU" dirty="0" smtClean="0"/>
          </a:p>
          <a:p>
            <a:pPr marL="0" lvl="8">
              <a:buNone/>
            </a:pPr>
            <a:r>
              <a:rPr lang="ru-RU" sz="2800" dirty="0" smtClean="0"/>
              <a:t> </a:t>
            </a:r>
          </a:p>
          <a:p>
            <a:pPr marL="0" lvl="8">
              <a:buNone/>
            </a:pPr>
            <a:r>
              <a:rPr lang="ru-RU" dirty="0" smtClean="0"/>
              <a:t>	</a:t>
            </a:r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Строение спиртов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 descr="https://upload.wikimedia.org/wikipedia/commons/thumb/e/e8/Ethanol-structure.svg/1280px-Ethanol-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786322"/>
            <a:ext cx="2428892" cy="1270690"/>
          </a:xfrm>
          <a:prstGeom prst="rect">
            <a:avLst/>
          </a:prstGeom>
          <a:noFill/>
        </p:spPr>
      </p:pic>
      <p:pic>
        <p:nvPicPr>
          <p:cNvPr id="17416" name="Picture 8" descr="http://jice.ddns.net:808/files/958895e388c2336f-u-AHR0cHM6Ly91cGxvYWQUd2lrAW1lZGlhLm9yZy93AWtpcGVkAWevY29tbW9Ucy90AHVtYi8wLzawL0V0AGfUb2wtM0QtdmRXLnBUZy85NjfwEC1fdGhhbm9SLTNeLXZkVy5wbm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14620"/>
            <a:ext cx="2786082" cy="2226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Структурная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Формула                 </a:t>
            </a:r>
            <a:r>
              <a:rPr lang="ru-RU" sz="2800" dirty="0" err="1" smtClean="0"/>
              <a:t>Шаростержневая</a:t>
            </a:r>
            <a:r>
              <a:rPr lang="ru-RU" sz="2800" dirty="0" smtClean="0"/>
              <a:t> модель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err="1" smtClean="0"/>
              <a:t>пропанола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Строение спиртов</a:t>
            </a:r>
            <a:endParaRPr lang="ru-RU" dirty="0"/>
          </a:p>
        </p:txBody>
      </p:sp>
      <p:pic>
        <p:nvPicPr>
          <p:cNvPr id="43014" name="Picture 6" descr="http://www.studfiles.ru/html/2706/48/html_qWqFrPXNJu.Dnp1/htmlconvd-BBo8Sz_html_m13757f2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8715436" cy="2357454"/>
          </a:xfrm>
          <a:prstGeom prst="rect">
            <a:avLst/>
          </a:prstGeom>
          <a:noFill/>
        </p:spPr>
      </p:pic>
      <p:pic>
        <p:nvPicPr>
          <p:cNvPr id="43012" name="Picture 4" descr="http://us.123rf.com/450wm/logos2012/logos20121506/logos2012150600036/41928999-%D0%9F%D1%80%D0%BE%D0%BF%D0%B0%D0%BD%D0%BE%D0%BB-%281-%D0%BF%D1%80%D0%BE%D0%BF%D0%B0%D0%BD%D0%BE%D0%BB%29---%D1%81%D1%82%D1%80%D1%83%D0%BA%D1%82%D1%83%D1%80%D0%BD%D0%BE-%D1%85%D0%B8%D0%BC%D0%B8%D1%87%D0%B5%D1%81%D0%BA%D0%B0%D1%8F-%D1%84%D0%BE%D1%80%D0%BC%D1%83%D0%BB%D0%B0-%D0%B8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1"/>
            <a:ext cx="5500725" cy="445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/>
          <a:lstStyle/>
          <a:p>
            <a:r>
              <a:rPr lang="ru-RU" dirty="0" err="1" smtClean="0"/>
              <a:t>Шаростержневые</a:t>
            </a:r>
            <a:r>
              <a:rPr lang="ru-RU" dirty="0" smtClean="0"/>
              <a:t> модели   этиленгликоля</a:t>
            </a:r>
          </a:p>
          <a:p>
            <a:endParaRPr lang="ru-RU" dirty="0" smtClean="0"/>
          </a:p>
          <a:p>
            <a:r>
              <a:rPr lang="ru-RU" dirty="0" smtClean="0"/>
              <a:t>глицерина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Строение спиртов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1986" name="AutoShape 2" descr="http://2-%D0%B2%D0%B0%D0%BB%D0%B5%D0%BD%D1%82%D0%B5%D0%BD.chem100.ru/img/20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http://www.teploseti.com.ua/pictore/ethglyc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665403" cy="2952185"/>
          </a:xfrm>
          <a:prstGeom prst="rect">
            <a:avLst/>
          </a:prstGeom>
          <a:noFill/>
        </p:spPr>
      </p:pic>
      <p:pic>
        <p:nvPicPr>
          <p:cNvPr id="41990" name="Picture 6" descr="http://static.newworldencyclopedia.org/d/d7/Ethylene-glycol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643338" cy="2046894"/>
          </a:xfrm>
          <a:prstGeom prst="rect">
            <a:avLst/>
          </a:prstGeom>
          <a:noFill/>
        </p:spPr>
      </p:pic>
      <p:pic>
        <p:nvPicPr>
          <p:cNvPr id="41994" name="Picture 10" descr="http://www.csun.edu/%7Eml727939/coursework/695/chemical%20volcano/Glycerol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3639116" cy="2018056"/>
          </a:xfrm>
          <a:prstGeom prst="rect">
            <a:avLst/>
          </a:prstGeom>
          <a:noFill/>
        </p:spPr>
      </p:pic>
      <p:pic>
        <p:nvPicPr>
          <p:cNvPr id="41996" name="Picture 12" descr="https://sites.google.com/site/sajtvikladacahimiieuzefovic/_/rsrc/1421689077249/materiali-dla-pidgotovki-do-zanat/oksigenovmisni-organicni-spoluki-spirti-ta-fenoli/formula-glicerin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785054"/>
            <a:ext cx="2071702" cy="1144276"/>
          </a:xfrm>
          <a:prstGeom prst="rect">
            <a:avLst/>
          </a:prstGeom>
          <a:noFill/>
        </p:spPr>
      </p:pic>
      <p:pic>
        <p:nvPicPr>
          <p:cNvPr id="41998" name="Picture 14" descr="http://5terka.com/images/him9guzei/him9guzej-54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429000"/>
            <a:ext cx="1905060" cy="993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Водородная связь в спиртах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Строение спиртов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ru.static.z-dn.net/files/de6/8cfe548d68bc862cff48d8a30977d2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7215238" cy="285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448" y="1285860"/>
            <a:ext cx="8935656" cy="50006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b="1" dirty="0" smtClean="0"/>
              <a:t> 	Спирты</a:t>
            </a:r>
            <a:r>
              <a:rPr lang="ru-RU" sz="3800" dirty="0" smtClean="0"/>
              <a:t> – это органические вещества, молекулы которых содержат одну или несколько гидроксильных групп</a:t>
            </a:r>
            <a:br>
              <a:rPr lang="ru-RU" sz="3800" dirty="0" smtClean="0"/>
            </a:br>
            <a:r>
              <a:rPr lang="ru-RU" sz="3800" dirty="0" smtClean="0"/>
              <a:t> (групп -ОН).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b="1" dirty="0" smtClean="0"/>
              <a:t>          Предельные одноатомные спирты</a:t>
            </a:r>
            <a:r>
              <a:rPr lang="ru-RU" sz="3800" dirty="0" smtClean="0"/>
              <a:t> –  	    это производные  предельных 		    углеводородов, содержащие одну	    гидроксильную группу –ОН </a:t>
            </a:r>
            <a:r>
              <a:rPr lang="ru-RU" sz="3600" dirty="0" smtClean="0"/>
              <a:t>			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>
                <a:solidFill>
                  <a:srgbClr val="C00000"/>
                </a:solidFill>
              </a:rPr>
              <a:t>Класс спиртов</a:t>
            </a:r>
            <a:endParaRPr lang="ru-RU" sz="4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785926"/>
            <a:ext cx="8643998" cy="422136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/>
              <a:t>                       Спирты</a:t>
            </a:r>
            <a:endParaRPr lang="ru-RU" sz="3600" dirty="0" smtClean="0"/>
          </a:p>
          <a:p>
            <a:pPr>
              <a:buNone/>
            </a:pPr>
            <a:r>
              <a:rPr lang="ru-RU" dirty="0" smtClean="0"/>
              <a:t> 		    	 	  </a:t>
            </a:r>
            <a:r>
              <a:rPr lang="ru-RU" b="1" dirty="0" smtClean="0"/>
              <a:t> ↙              ↘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 smtClean="0"/>
              <a:t>   </a:t>
            </a:r>
            <a:r>
              <a:rPr lang="ru-RU" sz="3000" dirty="0" smtClean="0"/>
              <a:t>  </a:t>
            </a:r>
            <a:r>
              <a:rPr lang="ru-RU" sz="3000" b="1" dirty="0" smtClean="0"/>
              <a:t>Одноатомные                  Многоатомные </a:t>
            </a:r>
            <a:endParaRPr lang="ru-RU" sz="30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 smtClean="0"/>
              <a:t>  ( одна ОН группа)                (две и более ОН групп) 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3000" dirty="0" smtClean="0"/>
              <a:t>       </a:t>
            </a:r>
            <a:r>
              <a:rPr lang="en-US" sz="3000" b="1" dirty="0" smtClean="0"/>
              <a:t>R</a:t>
            </a:r>
            <a:r>
              <a:rPr lang="ru-RU" sz="3000" b="1" dirty="0" smtClean="0"/>
              <a:t>-</a:t>
            </a:r>
            <a:r>
              <a:rPr lang="en-US" sz="3000" b="1" dirty="0" smtClean="0"/>
              <a:t>OH</a:t>
            </a:r>
            <a:r>
              <a:rPr lang="ru-RU" sz="3000" b="1" dirty="0" smtClean="0"/>
              <a:t>                                      </a:t>
            </a:r>
            <a:r>
              <a:rPr lang="en-US" sz="3000" b="1" dirty="0" smtClean="0"/>
              <a:t>R</a:t>
            </a:r>
            <a:r>
              <a:rPr lang="ru-RU" sz="3000" b="1" dirty="0" smtClean="0"/>
              <a:t>-(</a:t>
            </a:r>
            <a:r>
              <a:rPr lang="en-US" sz="3000" b="1" dirty="0" smtClean="0"/>
              <a:t>OH</a:t>
            </a:r>
            <a:r>
              <a:rPr lang="ru-RU" sz="3000" b="1" dirty="0" smtClean="0"/>
              <a:t>)</a:t>
            </a:r>
            <a:r>
              <a:rPr lang="en-US" sz="3000" b="1" baseline="-25000" dirty="0" smtClean="0"/>
              <a:t>n</a:t>
            </a:r>
            <a:endParaRPr lang="ru-RU" sz="3000" b="1" baseline="-250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Классификация по числу -ОН групп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Станция     			«Номенклатура»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Общая формула предельных одноатомных спиртов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C</a:t>
            </a:r>
            <a:r>
              <a:rPr lang="ru-RU" sz="1800" b="1" dirty="0" smtClean="0"/>
              <a:t>n</a:t>
            </a:r>
            <a:r>
              <a:rPr lang="ru-RU" b="1" dirty="0" smtClean="0"/>
              <a:t>H</a:t>
            </a:r>
            <a:r>
              <a:rPr lang="ru-RU" sz="1800" b="1" dirty="0" smtClean="0"/>
              <a:t>2n+1</a:t>
            </a:r>
            <a:r>
              <a:rPr lang="ru-RU" b="1" dirty="0" smtClean="0"/>
              <a:t>OH</a:t>
            </a:r>
          </a:p>
          <a:p>
            <a:endParaRPr lang="ru-RU" sz="1600" b="1" dirty="0" smtClean="0"/>
          </a:p>
          <a:p>
            <a:r>
              <a:rPr lang="ru-RU" b="1" dirty="0" smtClean="0"/>
              <a:t>Алгоритм составления названий спиртов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b="1" dirty="0" smtClean="0"/>
              <a:t>                     Углеводород + </a:t>
            </a:r>
            <a:r>
              <a:rPr lang="ru-RU" b="1" dirty="0" err="1" smtClean="0">
                <a:solidFill>
                  <a:srgbClr val="0070C0"/>
                </a:solidFill>
              </a:rPr>
              <a:t>ол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				        метан + </a:t>
            </a:r>
            <a:r>
              <a:rPr lang="ru-RU" b="1" dirty="0" err="1" smtClean="0">
                <a:solidFill>
                  <a:srgbClr val="0070C0"/>
                </a:solidFill>
              </a:rPr>
              <a:t>ол</a:t>
            </a:r>
            <a:r>
              <a:rPr lang="ru-RU" dirty="0" smtClean="0"/>
              <a:t> = метан</a:t>
            </a:r>
            <a:r>
              <a:rPr lang="ru-RU" b="1" dirty="0" smtClean="0"/>
              <a:t>ол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или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b="1" dirty="0" smtClean="0"/>
              <a:t>   Углеводородный радикал + </a:t>
            </a:r>
            <a:r>
              <a:rPr lang="ru-RU" b="1" dirty="0" err="1" smtClean="0">
                <a:solidFill>
                  <a:srgbClr val="0070C0"/>
                </a:solidFill>
              </a:rPr>
              <a:t>овый</a:t>
            </a:r>
            <a:r>
              <a:rPr lang="ru-RU" b="1" dirty="0" smtClean="0">
                <a:solidFill>
                  <a:srgbClr val="0070C0"/>
                </a:solidFill>
              </a:rPr>
              <a:t> спирт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метил</a:t>
            </a:r>
            <a:r>
              <a:rPr lang="ru-RU" b="1" dirty="0" smtClean="0">
                <a:solidFill>
                  <a:srgbClr val="0070C0"/>
                </a:solidFill>
              </a:rPr>
              <a:t>овый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спирт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Номенклатура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3620" y="1481328"/>
            <a:ext cx="8808334" cy="48051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Алгоритм составления названий многоатомных спиртов.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Углеводород </a:t>
            </a:r>
            <a:r>
              <a:rPr lang="ru-RU" b="1" dirty="0" smtClean="0"/>
              <a:t>+ число–ОН групп ( числовыми приставками </a:t>
            </a:r>
            <a:r>
              <a:rPr lang="ru-RU" b="1" i="1" dirty="0" err="1" smtClean="0"/>
              <a:t>ди</a:t>
            </a:r>
            <a:r>
              <a:rPr lang="ru-RU" b="1" dirty="0" smtClean="0"/>
              <a:t> – два, </a:t>
            </a:r>
            <a:r>
              <a:rPr lang="ru-RU" b="1" i="1" dirty="0" smtClean="0"/>
              <a:t>три</a:t>
            </a:r>
            <a:r>
              <a:rPr lang="ru-RU" b="1" dirty="0" smtClean="0"/>
              <a:t> – </a:t>
            </a:r>
            <a:r>
              <a:rPr lang="ru-RU" b="1" dirty="0" err="1" smtClean="0"/>
              <a:t>три</a:t>
            </a:r>
            <a:r>
              <a:rPr lang="ru-RU" b="1" dirty="0" smtClean="0"/>
              <a:t>, </a:t>
            </a:r>
            <a:r>
              <a:rPr lang="ru-RU" b="1" i="1" dirty="0" smtClean="0"/>
              <a:t>тетра</a:t>
            </a:r>
            <a:r>
              <a:rPr lang="ru-RU" b="1" dirty="0" smtClean="0"/>
              <a:t> – четыре)+ цифрами указывается местоположение –ОН групп,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mtClean="0"/>
              <a:t>СН</a:t>
            </a:r>
            <a:r>
              <a:rPr lang="ru-RU" baseline="-25000" smtClean="0"/>
              <a:t>2</a:t>
            </a:r>
            <a:r>
              <a:rPr lang="ru-RU" smtClean="0">
                <a:solidFill>
                  <a:srgbClr val="0070C0"/>
                </a:solidFill>
              </a:rPr>
              <a:t>ОН-</a:t>
            </a:r>
            <a:r>
              <a:rPr lang="ru-RU" smtClean="0"/>
              <a:t>СН</a:t>
            </a:r>
            <a:r>
              <a:rPr lang="ru-RU" baseline="-25000" smtClean="0"/>
              <a:t>2</a:t>
            </a:r>
            <a:r>
              <a:rPr lang="ru-RU" smtClean="0">
                <a:solidFill>
                  <a:srgbClr val="0070C0"/>
                </a:solidFill>
              </a:rPr>
              <a:t>ОН  </a:t>
            </a:r>
            <a:r>
              <a:rPr lang="ru-RU" smtClean="0"/>
              <a:t>этан</a:t>
            </a:r>
            <a:r>
              <a:rPr lang="ru-RU" smtClean="0">
                <a:solidFill>
                  <a:srgbClr val="0070C0"/>
                </a:solidFill>
              </a:rPr>
              <a:t>ди</a:t>
            </a:r>
            <a:r>
              <a:rPr lang="ru-RU" smtClean="0"/>
              <a:t>ол-1,2 </a:t>
            </a:r>
            <a:r>
              <a:rPr lang="ru-RU" dirty="0" smtClean="0"/>
              <a:t>(этиленгликоль)</a:t>
            </a:r>
          </a:p>
          <a:p>
            <a:pPr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>
                <a:solidFill>
                  <a:srgbClr val="0070C0"/>
                </a:solidFill>
              </a:rPr>
              <a:t>ОН-</a:t>
            </a:r>
            <a:r>
              <a:rPr lang="ru-RU" dirty="0" smtClean="0"/>
              <a:t>СН</a:t>
            </a:r>
            <a:r>
              <a:rPr lang="ru-RU" dirty="0" smtClean="0">
                <a:solidFill>
                  <a:srgbClr val="0070C0"/>
                </a:solidFill>
              </a:rPr>
              <a:t>ОН-</a:t>
            </a:r>
            <a:r>
              <a:rPr lang="ru-RU" dirty="0" smtClean="0"/>
              <a:t>СН</a:t>
            </a:r>
            <a:r>
              <a:rPr lang="ru-RU" baseline="-25000" dirty="0" smtClean="0"/>
              <a:t>2</a:t>
            </a:r>
            <a:r>
              <a:rPr lang="ru-RU" dirty="0" smtClean="0">
                <a:solidFill>
                  <a:srgbClr val="0070C0"/>
                </a:solidFill>
              </a:rPr>
              <a:t>ОН </a:t>
            </a:r>
            <a:r>
              <a:rPr lang="ru-RU" dirty="0" smtClean="0"/>
              <a:t>пропан</a:t>
            </a:r>
            <a:r>
              <a:rPr lang="ru-RU" dirty="0" smtClean="0">
                <a:solidFill>
                  <a:srgbClr val="0070C0"/>
                </a:solidFill>
              </a:rPr>
              <a:t>три</a:t>
            </a:r>
            <a:r>
              <a:rPr lang="ru-RU" dirty="0" smtClean="0"/>
              <a:t>ол-1,2,3 или 								</a:t>
            </a:r>
            <a:r>
              <a:rPr lang="ru-RU" dirty="0" smtClean="0">
                <a:solidFill>
                  <a:srgbClr val="C00000"/>
                </a:solidFill>
              </a:rPr>
              <a:t>глицерин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Номенклатура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Станция   	«Заводская»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0718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Станции маршрута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928670"/>
            <a:ext cx="4214842" cy="1400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400" dirty="0" smtClean="0"/>
              <a:t>Углеводороды</a:t>
            </a:r>
          </a:p>
          <a:p>
            <a:pPr marL="342900" indent="-342900" algn="ctr"/>
            <a:r>
              <a:rPr lang="ru-RU" sz="2200" dirty="0" smtClean="0"/>
              <a:t>(повторение)</a:t>
            </a:r>
            <a:endParaRPr lang="ru-RU" sz="2200" dirty="0"/>
          </a:p>
        </p:txBody>
      </p:sp>
      <p:sp>
        <p:nvSpPr>
          <p:cNvPr id="6" name="Овал 5"/>
          <p:cNvSpPr/>
          <p:nvPr/>
        </p:nvSpPr>
        <p:spPr>
          <a:xfrm>
            <a:off x="4786314" y="928670"/>
            <a:ext cx="4071966" cy="1400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2. </a:t>
            </a:r>
            <a:r>
              <a:rPr lang="ru-RU" sz="2400" dirty="0" err="1" smtClean="0"/>
              <a:t>СтройСпирт</a:t>
            </a:r>
            <a:endParaRPr lang="ru-RU" sz="2400" dirty="0" smtClean="0"/>
          </a:p>
          <a:p>
            <a:pPr algn="ctr"/>
            <a:r>
              <a:rPr lang="ru-RU" sz="2200" dirty="0" smtClean="0"/>
              <a:t>(строение веществ)</a:t>
            </a:r>
            <a:endParaRPr lang="ru-RU" sz="2200" dirty="0"/>
          </a:p>
        </p:txBody>
      </p:sp>
      <p:sp>
        <p:nvSpPr>
          <p:cNvPr id="7" name="Овал 6"/>
          <p:cNvSpPr/>
          <p:nvPr/>
        </p:nvSpPr>
        <p:spPr>
          <a:xfrm>
            <a:off x="285720" y="2654767"/>
            <a:ext cx="4228407" cy="15490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3. Номенклатура</a:t>
            </a:r>
          </a:p>
          <a:p>
            <a:r>
              <a:rPr lang="ru-RU" sz="2200" dirty="0" smtClean="0"/>
              <a:t>(названия веществ)</a:t>
            </a:r>
            <a:endParaRPr lang="ru-RU" sz="2200" dirty="0"/>
          </a:p>
        </p:txBody>
      </p:sp>
      <p:sp>
        <p:nvSpPr>
          <p:cNvPr id="8" name="Овал 7"/>
          <p:cNvSpPr/>
          <p:nvPr/>
        </p:nvSpPr>
        <p:spPr>
          <a:xfrm>
            <a:off x="4815068" y="2662178"/>
            <a:ext cx="4039565" cy="15278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4. Заводская</a:t>
            </a:r>
          </a:p>
          <a:p>
            <a:pPr algn="ctr"/>
            <a:r>
              <a:rPr lang="en-US" sz="2200" dirty="0" smtClean="0"/>
              <a:t>      </a:t>
            </a:r>
            <a:r>
              <a:rPr lang="ru-RU" sz="2200" dirty="0" smtClean="0"/>
              <a:t>(лабораторные </a:t>
            </a:r>
            <a:r>
              <a:rPr lang="en-US" sz="2200" dirty="0" smtClean="0"/>
              <a:t>  </a:t>
            </a:r>
            <a:r>
              <a:rPr lang="ru-RU" sz="2200" dirty="0" smtClean="0"/>
              <a:t>опыты)</a:t>
            </a:r>
            <a:endParaRPr lang="ru-RU" sz="2200" dirty="0"/>
          </a:p>
        </p:txBody>
      </p:sp>
      <p:sp>
        <p:nvSpPr>
          <p:cNvPr id="9" name="Овал 8"/>
          <p:cNvSpPr/>
          <p:nvPr/>
        </p:nvSpPr>
        <p:spPr>
          <a:xfrm>
            <a:off x="214282" y="4500570"/>
            <a:ext cx="435771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5. Музей «</a:t>
            </a:r>
            <a:r>
              <a:rPr lang="ru-RU" sz="2300" dirty="0" err="1" smtClean="0"/>
              <a:t>Алканол</a:t>
            </a:r>
            <a:r>
              <a:rPr lang="ru-RU" sz="2300" dirty="0" smtClean="0"/>
              <a:t>»</a:t>
            </a:r>
          </a:p>
          <a:p>
            <a:pPr algn="ctr"/>
            <a:r>
              <a:rPr lang="ru-RU" dirty="0" smtClean="0"/>
              <a:t>(получение, применение, воздействие  веществ на организм)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857752" y="4537277"/>
            <a:ext cx="4000528" cy="170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6. Конечная - «Лицей»</a:t>
            </a:r>
          </a:p>
          <a:p>
            <a:pPr algn="ctr"/>
            <a:r>
              <a:rPr lang="ru-RU" dirty="0" smtClean="0"/>
              <a:t>(итоги, домашнее задание)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Общая формула предельных одноатомных спиртов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C</a:t>
            </a:r>
            <a:r>
              <a:rPr lang="ru-RU" sz="1800" b="1" dirty="0" smtClean="0">
                <a:solidFill>
                  <a:srgbClr val="0070C0"/>
                </a:solidFill>
              </a:rPr>
              <a:t>n</a:t>
            </a:r>
            <a:r>
              <a:rPr lang="ru-RU" b="1" dirty="0" smtClean="0">
                <a:solidFill>
                  <a:srgbClr val="0070C0"/>
                </a:solidFill>
              </a:rPr>
              <a:t>H</a:t>
            </a:r>
            <a:r>
              <a:rPr lang="ru-RU" sz="1800" b="1" dirty="0" smtClean="0">
                <a:solidFill>
                  <a:srgbClr val="0070C0"/>
                </a:solidFill>
              </a:rPr>
              <a:t>2n+1</a:t>
            </a:r>
            <a:r>
              <a:rPr lang="ru-RU" b="1" dirty="0" smtClean="0">
                <a:solidFill>
                  <a:srgbClr val="0070C0"/>
                </a:solidFill>
              </a:rPr>
              <a:t>OH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Гомологический ряд предельных одноатомных спиртов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2357430"/>
          <a:ext cx="7429553" cy="3224549"/>
        </p:xfrm>
        <a:graphic>
          <a:graphicData uri="http://schemas.openxmlformats.org/drawingml/2006/table">
            <a:tbl>
              <a:tblPr/>
              <a:tblGrid>
                <a:gridCol w="1785473"/>
                <a:gridCol w="1626056"/>
                <a:gridCol w="4018024"/>
              </a:tblGrid>
              <a:tr h="63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CH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smtClean="0">
                          <a:latin typeface="Times New Roman"/>
                          <a:ea typeface="Times New Roman"/>
                        </a:rPr>
                        <a:t>Метан…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(метил…  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smtClean="0">
                          <a:latin typeface="Times New Roman"/>
                          <a:ea typeface="Times New Roman"/>
                        </a:rPr>
                        <a:t>Этан…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 (этил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…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      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 dirty="0" smtClean="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OH 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smtClean="0">
                          <a:latin typeface="Times New Roman"/>
                          <a:ea typeface="Times New Roman"/>
                        </a:rPr>
                        <a:t>Пропан...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 (пропил…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smtClean="0">
                          <a:latin typeface="Times New Roman"/>
                          <a:ea typeface="Times New Roman"/>
                        </a:rPr>
                        <a:t>Бутан… 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 (бутил…  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54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smtClean="0">
                          <a:latin typeface="Times New Roman"/>
                          <a:ea typeface="Times New Roman"/>
                        </a:rPr>
                        <a:t>Пентан...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  (</a:t>
                      </a:r>
                      <a:r>
                        <a:rPr lang="ru-RU" sz="2800" dirty="0" err="1" smtClean="0">
                          <a:latin typeface="Times New Roman"/>
                          <a:ea typeface="Times New Roman"/>
                        </a:rPr>
                        <a:t>пентил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…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Общая формула предельных одноатомных спиртов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C</a:t>
            </a:r>
            <a:r>
              <a:rPr lang="ru-RU" sz="1800" b="1" dirty="0" smtClean="0">
                <a:solidFill>
                  <a:srgbClr val="0070C0"/>
                </a:solidFill>
              </a:rPr>
              <a:t>n</a:t>
            </a:r>
            <a:r>
              <a:rPr lang="ru-RU" b="1" dirty="0" smtClean="0">
                <a:solidFill>
                  <a:srgbClr val="0070C0"/>
                </a:solidFill>
              </a:rPr>
              <a:t>H</a:t>
            </a:r>
            <a:r>
              <a:rPr lang="ru-RU" sz="1800" b="1" dirty="0" smtClean="0">
                <a:solidFill>
                  <a:srgbClr val="0070C0"/>
                </a:solidFill>
              </a:rPr>
              <a:t>2n+1</a:t>
            </a:r>
            <a:r>
              <a:rPr lang="ru-RU" b="1" dirty="0" smtClean="0">
                <a:solidFill>
                  <a:srgbClr val="0070C0"/>
                </a:solidFill>
              </a:rPr>
              <a:t>OH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Гомологический ряд предельных одноатомных спиртов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2357430"/>
          <a:ext cx="7000925" cy="3929092"/>
        </p:xfrm>
        <a:graphic>
          <a:graphicData uri="http://schemas.openxmlformats.org/drawingml/2006/table">
            <a:tbl>
              <a:tblPr/>
              <a:tblGrid>
                <a:gridCol w="1682465"/>
                <a:gridCol w="1682465"/>
                <a:gridCol w="3635995"/>
              </a:tblGrid>
              <a:tr h="76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CH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>
                          <a:latin typeface="Times New Roman"/>
                          <a:ea typeface="Times New Roman"/>
                        </a:rPr>
                        <a:t>Метан</a:t>
                      </a:r>
                      <a:r>
                        <a:rPr lang="ru-RU" sz="2800" b="1" i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ол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(метил</a:t>
                      </a:r>
                      <a:r>
                        <a:rPr lang="ru-RU" sz="2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овый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 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>
                          <a:latin typeface="Times New Roman"/>
                          <a:ea typeface="Times New Roman"/>
                        </a:rPr>
                        <a:t>Этан</a:t>
                      </a:r>
                      <a:r>
                        <a:rPr lang="ru-RU" sz="2800" b="1" i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ол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(этил</a:t>
                      </a:r>
                      <a:r>
                        <a:rPr lang="ru-RU" sz="2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овый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 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err="1">
                          <a:latin typeface="Times New Roman"/>
                          <a:ea typeface="Times New Roman"/>
                        </a:rPr>
                        <a:t>Пропан</a:t>
                      </a:r>
                      <a:r>
                        <a:rPr lang="ru-RU" sz="2800" b="1" i="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ол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пропил</a:t>
                      </a:r>
                      <a:r>
                        <a:rPr lang="ru-RU" sz="2800" b="1" i="1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овый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 спирт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280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>
                          <a:latin typeface="Times New Roman"/>
                          <a:ea typeface="Times New Roman"/>
                        </a:rPr>
                        <a:t>Бутан</a:t>
                      </a:r>
                      <a:r>
                        <a:rPr lang="ru-RU" sz="2800" b="1" i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ол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(бутил</a:t>
                      </a:r>
                      <a:r>
                        <a:rPr lang="ru-RU" sz="2800" b="1" i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овый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 спирт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800" baseline="-25000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OH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i="0" dirty="0" err="1">
                          <a:latin typeface="Times New Roman"/>
                          <a:ea typeface="Times New Roman"/>
                        </a:rPr>
                        <a:t>Пентан</a:t>
                      </a:r>
                      <a:r>
                        <a:rPr lang="ru-RU" sz="2800" b="1" i="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ол</a:t>
                      </a:r>
                      <a:endParaRPr lang="ru-RU" sz="2800" i="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dirty="0" err="1" smtClean="0">
                          <a:latin typeface="Times New Roman"/>
                          <a:ea typeface="Times New Roman"/>
                        </a:rPr>
                        <a:t>пентил</a:t>
                      </a:r>
                      <a:r>
                        <a:rPr lang="ru-RU" sz="2800" b="1" i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овый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спирт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) 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5143536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</a:t>
            </a:r>
            <a:r>
              <a:rPr lang="en-US" sz="3000" baseline="-25000" dirty="0" smtClean="0"/>
              <a:t>3</a:t>
            </a:r>
            <a:r>
              <a:rPr lang="en-US" sz="3000" dirty="0" smtClean="0"/>
              <a:t>OH </a:t>
            </a:r>
            <a:r>
              <a:rPr lang="en-US" sz="3000" dirty="0" smtClean="0"/>
              <a:t>– </a:t>
            </a:r>
            <a:r>
              <a:rPr lang="en-US" sz="3000" dirty="0" smtClean="0"/>
              <a:t>C</a:t>
            </a:r>
            <a:r>
              <a:rPr lang="en-US" sz="3000" baseline="-25000" dirty="0" smtClean="0"/>
              <a:t>1</a:t>
            </a:r>
            <a:r>
              <a:rPr lang="ru-RU" sz="3000" baseline="-25000" dirty="0" smtClean="0"/>
              <a:t>1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2</a:t>
            </a:r>
            <a:r>
              <a:rPr lang="ru-RU" sz="3000" baseline="-25000" dirty="0" smtClean="0"/>
              <a:t>3</a:t>
            </a:r>
            <a:r>
              <a:rPr lang="en-US" sz="3000" dirty="0" smtClean="0"/>
              <a:t>OH —</a:t>
            </a:r>
            <a:r>
              <a:rPr lang="ru-RU" sz="3000" dirty="0" smtClean="0"/>
              <a:t> бесцветные жидкости, с характерным</a:t>
            </a:r>
            <a:r>
              <a:rPr lang="en-US" sz="3000" dirty="0" smtClean="0"/>
              <a:t> </a:t>
            </a:r>
            <a:r>
              <a:rPr lang="ru-RU" sz="3000" dirty="0" smtClean="0"/>
              <a:t>алкогольным запахом.</a:t>
            </a:r>
          </a:p>
          <a:p>
            <a:r>
              <a:rPr lang="ru-RU" sz="3000" dirty="0" smtClean="0"/>
              <a:t> </a:t>
            </a:r>
            <a:r>
              <a:rPr lang="en-US" sz="3000" dirty="0" smtClean="0"/>
              <a:t>C</a:t>
            </a:r>
            <a:r>
              <a:rPr lang="en-US" sz="3000" baseline="-25000" dirty="0" smtClean="0"/>
              <a:t>1</a:t>
            </a:r>
            <a:r>
              <a:rPr lang="ru-RU" sz="3000" baseline="-25000" dirty="0" smtClean="0"/>
              <a:t>2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2</a:t>
            </a:r>
            <a:r>
              <a:rPr lang="ru-RU" sz="3000" baseline="-25000" dirty="0" smtClean="0"/>
              <a:t>5</a:t>
            </a:r>
            <a:r>
              <a:rPr lang="en-US" sz="3000" dirty="0" smtClean="0"/>
              <a:t>OH</a:t>
            </a:r>
            <a:r>
              <a:rPr lang="ru-RU" sz="3000" dirty="0" smtClean="0"/>
              <a:t> ... </a:t>
            </a:r>
            <a:r>
              <a:rPr lang="en-US" sz="3000" dirty="0" smtClean="0"/>
              <a:t>C</a:t>
            </a:r>
            <a:r>
              <a:rPr lang="en-US" sz="3000" baseline="-25000" dirty="0" smtClean="0"/>
              <a:t>n</a:t>
            </a:r>
            <a:r>
              <a:rPr lang="en-US" sz="3000" dirty="0" smtClean="0"/>
              <a:t>H</a:t>
            </a:r>
            <a:r>
              <a:rPr lang="en-US" sz="3000" baseline="-25000" dirty="0" smtClean="0"/>
              <a:t>2n+1</a:t>
            </a:r>
            <a:r>
              <a:rPr lang="en-US" sz="3000" dirty="0" smtClean="0"/>
              <a:t>OH</a:t>
            </a:r>
            <a:r>
              <a:rPr lang="ru-RU" sz="3000" dirty="0" smtClean="0"/>
              <a:t> </a:t>
            </a:r>
            <a:r>
              <a:rPr lang="en-US" sz="3000" dirty="0" smtClean="0"/>
              <a:t>— </a:t>
            </a:r>
            <a:r>
              <a:rPr lang="ru-RU" sz="3000" dirty="0" smtClean="0"/>
              <a:t>твердые вещества, запаха не имеют</a:t>
            </a:r>
          </a:p>
          <a:p>
            <a:r>
              <a:rPr lang="ru-RU" sz="3000" dirty="0" smtClean="0"/>
              <a:t>Метанол, этанол и  </a:t>
            </a:r>
            <a:r>
              <a:rPr lang="ru-RU" sz="3000" dirty="0" err="1" smtClean="0"/>
              <a:t>пропанол</a:t>
            </a:r>
            <a:r>
              <a:rPr lang="ru-RU" sz="3000" dirty="0" smtClean="0"/>
              <a:t> неограниченно растворяются в воде, с увеличением числа атомов углерода растворимость </a:t>
            </a:r>
            <a:r>
              <a:rPr lang="ru-RU" sz="3000" dirty="0" err="1" smtClean="0"/>
              <a:t>алканолов</a:t>
            </a:r>
            <a:r>
              <a:rPr lang="ru-RU" sz="3000" dirty="0" smtClean="0"/>
              <a:t> уменьшается. Высшие спирты не </a:t>
            </a:r>
            <a:r>
              <a:rPr lang="ru-RU" sz="3000" dirty="0" smtClean="0"/>
              <a:t>растворяются в воде.</a:t>
            </a:r>
          </a:p>
          <a:p>
            <a:r>
              <a:rPr lang="ru-RU" sz="3000" dirty="0" smtClean="0">
                <a:latin typeface="Times New Roman"/>
                <a:ea typeface="Times New Roman"/>
              </a:rPr>
              <a:t>CH</a:t>
            </a:r>
            <a:r>
              <a:rPr lang="ru-RU" sz="3000" baseline="-25000" dirty="0" smtClean="0">
                <a:latin typeface="Times New Roman"/>
                <a:ea typeface="Times New Roman"/>
              </a:rPr>
              <a:t>3</a:t>
            </a:r>
            <a:r>
              <a:rPr lang="ru-RU" sz="3000" dirty="0" smtClean="0">
                <a:latin typeface="Times New Roman"/>
                <a:ea typeface="Times New Roman"/>
              </a:rPr>
              <a:t>OH (метанол) </a:t>
            </a:r>
            <a:r>
              <a:rPr lang="en-US" sz="3000" dirty="0" smtClean="0"/>
              <a:t>—</a:t>
            </a:r>
            <a:r>
              <a:rPr lang="ru-RU" sz="3000" dirty="0" smtClean="0"/>
              <a:t> </a:t>
            </a:r>
            <a:r>
              <a:rPr lang="ru-RU" sz="3000" dirty="0" smtClean="0">
                <a:solidFill>
                  <a:srgbClr val="FF0000"/>
                </a:solidFill>
              </a:rPr>
              <a:t>очень ядовит</a:t>
            </a:r>
            <a:r>
              <a:rPr lang="ru-RU" sz="3000" dirty="0" smtClean="0"/>
              <a:t>! </a:t>
            </a:r>
            <a:endParaRPr lang="ru-RU" sz="3000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Физические с</a:t>
            </a:r>
            <a:r>
              <a:rPr lang="ru-RU" dirty="0" smtClean="0">
                <a:solidFill>
                  <a:srgbClr val="C00000"/>
                </a:solidFill>
              </a:rPr>
              <a:t>войства </a:t>
            </a:r>
            <a:r>
              <a:rPr lang="ru-RU" dirty="0" smtClean="0">
                <a:solidFill>
                  <a:srgbClr val="C00000"/>
                </a:solidFill>
              </a:rPr>
              <a:t>спиртов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Физические свойства спиртов</a:t>
            </a:r>
            <a:endParaRPr lang="ru-RU" dirty="0"/>
          </a:p>
        </p:txBody>
      </p:sp>
      <p:pic>
        <p:nvPicPr>
          <p:cNvPr id="4" name="Содержимое 3" descr="http://fs1.ppt4web.ru/images/62015/109080/310/img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82153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7214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Исследование химических свойств этанола:</a:t>
            </a:r>
          </a:p>
          <a:p>
            <a:pPr>
              <a:buNone/>
            </a:pPr>
            <a:r>
              <a:rPr lang="ru-RU" b="1" dirty="0" smtClean="0"/>
              <a:t>1)</a:t>
            </a:r>
            <a:r>
              <a:rPr lang="ru-RU" dirty="0" smtClean="0"/>
              <a:t> горение</a:t>
            </a:r>
          </a:p>
          <a:p>
            <a:pPr>
              <a:buNone/>
            </a:pPr>
            <a:r>
              <a:rPr lang="ru-RU" dirty="0" smtClean="0"/>
              <a:t>С</a:t>
            </a:r>
            <a:r>
              <a:rPr lang="ru-RU" baseline="-25000" dirty="0" smtClean="0"/>
              <a:t>2</a:t>
            </a:r>
            <a:r>
              <a:rPr lang="ru-RU" dirty="0" smtClean="0"/>
              <a:t>Н</a:t>
            </a:r>
            <a:r>
              <a:rPr lang="ru-RU" baseline="-25000" dirty="0" smtClean="0"/>
              <a:t>5</a:t>
            </a:r>
            <a:r>
              <a:rPr lang="ru-RU" dirty="0" smtClean="0"/>
              <a:t>–ОН +3О</a:t>
            </a:r>
            <a:r>
              <a:rPr lang="ru-RU" baseline="-25000" dirty="0" smtClean="0"/>
              <a:t>2</a:t>
            </a:r>
            <a:r>
              <a:rPr lang="ru-RU" dirty="0" smtClean="0"/>
              <a:t> →2СО</a:t>
            </a:r>
            <a:r>
              <a:rPr lang="ru-RU" baseline="-25000" dirty="0" smtClean="0"/>
              <a:t>2</a:t>
            </a:r>
            <a:r>
              <a:rPr lang="ru-RU" dirty="0" smtClean="0"/>
              <a:t>  +3Н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2)</a:t>
            </a:r>
            <a:r>
              <a:rPr lang="ru-RU" dirty="0" smtClean="0"/>
              <a:t> взаимодействие с оксидом меди (</a:t>
            </a:r>
            <a:r>
              <a:rPr lang="en-US" dirty="0" smtClean="0"/>
              <a:t>II)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/>
              <a:t>				</a:t>
            </a:r>
            <a:r>
              <a:rPr lang="en-US" sz="1800" dirty="0" smtClean="0"/>
              <a:t>   t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С</a:t>
            </a:r>
            <a:r>
              <a:rPr lang="ru-RU" baseline="-25000" dirty="0" smtClean="0"/>
              <a:t>2</a:t>
            </a:r>
            <a:r>
              <a:rPr lang="ru-RU" dirty="0" smtClean="0"/>
              <a:t>Н</a:t>
            </a:r>
            <a:r>
              <a:rPr lang="ru-RU" baseline="-25000" dirty="0" smtClean="0"/>
              <a:t>5</a:t>
            </a:r>
            <a:r>
              <a:rPr lang="ru-RU" dirty="0" smtClean="0"/>
              <a:t>ОН</a:t>
            </a:r>
            <a:r>
              <a:rPr lang="en-US" dirty="0" smtClean="0"/>
              <a:t> + </a:t>
            </a:r>
            <a:r>
              <a:rPr lang="en-US" dirty="0" err="1" smtClean="0"/>
              <a:t>CuO</a:t>
            </a:r>
            <a:r>
              <a:rPr lang="en-US" dirty="0" smtClean="0"/>
              <a:t> </a:t>
            </a:r>
            <a:r>
              <a:rPr lang="ru-RU" dirty="0" smtClean="0"/>
              <a:t>→</a:t>
            </a:r>
            <a:r>
              <a:rPr lang="en-US" dirty="0" smtClean="0"/>
              <a:t> CH</a:t>
            </a:r>
            <a:r>
              <a:rPr lang="en-US" baseline="-25000" dirty="0" smtClean="0"/>
              <a:t>3</a:t>
            </a:r>
            <a:r>
              <a:rPr lang="en-US" dirty="0" smtClean="0"/>
              <a:t>COH + Cu + </a:t>
            </a:r>
            <a:r>
              <a:rPr lang="ru-RU" dirty="0" smtClean="0"/>
              <a:t>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</a:p>
          <a:p>
            <a:pPr>
              <a:spcBef>
                <a:spcPts val="0"/>
              </a:spcBef>
              <a:buNone/>
            </a:pPr>
            <a:endParaRPr lang="ru-RU" sz="1200" dirty="0" smtClean="0"/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  (</a:t>
            </a:r>
            <a:r>
              <a:rPr lang="ru-RU" dirty="0" smtClean="0">
                <a:solidFill>
                  <a:srgbClr val="C00000"/>
                </a:solidFill>
              </a:rPr>
              <a:t>качественная реакция на предельные одноатомные спирты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Химические свойства спиртов.   			Лабораторные опыты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Горение этанола</a:t>
            </a:r>
          </a:p>
          <a:p>
            <a:pPr>
              <a:buNone/>
            </a:pPr>
            <a:r>
              <a:rPr lang="ru-RU" sz="3600" dirty="0" smtClean="0"/>
              <a:t>С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Н</a:t>
            </a:r>
            <a:r>
              <a:rPr lang="ru-RU" sz="3600" baseline="-25000" dirty="0" smtClean="0"/>
              <a:t>5</a:t>
            </a:r>
            <a:r>
              <a:rPr lang="ru-RU" sz="3600" dirty="0" smtClean="0"/>
              <a:t>–ОН +3О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 →2СО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  +3Н</a:t>
            </a:r>
            <a:r>
              <a:rPr lang="ru-RU" sz="3600" baseline="-25000" dirty="0" smtClean="0"/>
              <a:t>2</a:t>
            </a:r>
            <a:r>
              <a:rPr lang="ru-RU" sz="3600" dirty="0" smtClean="0"/>
              <a:t>О</a:t>
            </a:r>
            <a:endParaRPr lang="en-US" sz="3600" dirty="0" smtClean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Химические свойства спиртов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http://tips-ua.com/img/1/7/171bc6fe335beb50541f82620258d2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600079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357299"/>
            <a:ext cx="5715040" cy="2071701"/>
          </a:xfrm>
        </p:spPr>
        <p:txBody>
          <a:bodyPr/>
          <a:lstStyle/>
          <a:p>
            <a:r>
              <a:rPr lang="ru-RU" dirty="0" smtClean="0"/>
              <a:t>Реакция окисления этанола оксидом меди (</a:t>
            </a:r>
            <a:r>
              <a:rPr lang="en-US" dirty="0" smtClean="0"/>
              <a:t>II)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Химические свойства спиртов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festival.1september.ru/articles/589701/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5439965" cy="1500198"/>
          </a:xfrm>
          <a:prstGeom prst="rect">
            <a:avLst/>
          </a:prstGeom>
          <a:noFill/>
        </p:spPr>
      </p:pic>
      <p:pic>
        <p:nvPicPr>
          <p:cNvPr id="23554" name="Picture 2" descr="http://tips-ua.com/img/thumb/7/2/726a3ed331f0012ac8f64a7e3d522b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50" y="3429000"/>
            <a:ext cx="4503684" cy="33004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06" y="41433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Качественная реакция на одноатомные спирты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://selitra.in.ua/sites/default/files/imagecache/250x250/images/product/4524545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876"/>
            <a:ext cx="2809878" cy="242889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571612"/>
            <a:ext cx="8358246" cy="4857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Многоатомные спирты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www.make-soap.ru/images/catalog/244/item_photo_244_resizedto_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1" y="1500174"/>
            <a:ext cx="3791519" cy="4286280"/>
          </a:xfrm>
          <a:prstGeom prst="rect">
            <a:avLst/>
          </a:prstGeom>
          <a:noFill/>
        </p:spPr>
      </p:pic>
      <p:pic>
        <p:nvPicPr>
          <p:cNvPr id="32772" name="Picture 4" descr="http://www.podelise.ru/tw_files2/urls_409/8/d-7730/im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643050"/>
            <a:ext cx="3524328" cy="3500462"/>
          </a:xfrm>
          <a:prstGeom prst="rect">
            <a:avLst/>
          </a:prstGeom>
          <a:noFill/>
        </p:spPr>
      </p:pic>
      <p:pic>
        <p:nvPicPr>
          <p:cNvPr id="32780" name="Picture 12" descr="http://img.inforico.com.ua/a/prodam-etilenglikol--9bcd-1428486408851619-1-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643314"/>
            <a:ext cx="2495548" cy="2820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http://gigabaza.ru/images/72/142567/m7ad6b2a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619656" cy="335758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64403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Лабораторный опыт № 15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Образуется </a:t>
            </a:r>
            <a:r>
              <a:rPr lang="ru-RU" sz="1800" dirty="0" err="1" smtClean="0"/>
              <a:t>глицерат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меди (</a:t>
            </a:r>
            <a:r>
              <a:rPr lang="en-US" sz="1800" dirty="0" smtClean="0"/>
              <a:t>II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dirty="0" smtClean="0"/>
              <a:t> (ярко-синий раствор)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Качественная реакция на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многоатомные спирты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2547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Химические свойства спиртов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6082" name="Picture 2" descr="http://eti-online.org/wp-content/uploads/2015/09/IMG0328542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379999" cy="3214678"/>
          </a:xfrm>
          <a:prstGeom prst="rect">
            <a:avLst/>
          </a:prstGeom>
          <a:noFill/>
        </p:spPr>
      </p:pic>
      <p:sp>
        <p:nvSpPr>
          <p:cNvPr id="46088" name="AutoShape 8" descr="http://%D0%B3%D1%80%D0%B0%D0%BD%D0%B8%D1%82%D0%BE%D0%B2.chem100.ru/img/04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http://%D0%B3%D1%80%D0%B0%D0%BD%D0%B8%D1%82%D0%BE%D0%B2.chem100.ru/img/04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Музей      	«</a:t>
            </a:r>
            <a:r>
              <a:rPr lang="ru-RU" sz="6000" dirty="0" err="1" smtClean="0"/>
              <a:t>Алканол</a:t>
            </a:r>
            <a:r>
              <a:rPr lang="ru-RU" sz="6000" dirty="0" smtClean="0"/>
              <a:t>»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07196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Станция «Углеводороды»</a:t>
            </a:r>
            <a:endParaRPr lang="ru-RU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072098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1. Функциональная группа спиртов:</a:t>
            </a:r>
            <a:endParaRPr lang="ru-RU" sz="2800" dirty="0" smtClean="0"/>
          </a:p>
          <a:p>
            <a:pPr lvl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а)</a:t>
            </a:r>
            <a:r>
              <a:rPr lang="ru-RU" sz="2800" b="1" dirty="0" smtClean="0"/>
              <a:t> –ОН	 </a:t>
            </a:r>
            <a:r>
              <a:rPr lang="ru-RU" sz="2800" b="1" dirty="0" smtClean="0">
                <a:solidFill>
                  <a:srgbClr val="C00000"/>
                </a:solidFill>
              </a:rPr>
              <a:t>б)</a:t>
            </a:r>
            <a:r>
              <a:rPr lang="ru-RU" sz="2800" b="1" dirty="0" smtClean="0"/>
              <a:t> –СОН	 </a:t>
            </a:r>
            <a:r>
              <a:rPr lang="ru-RU" sz="2800" b="1" dirty="0" smtClean="0">
                <a:solidFill>
                  <a:srgbClr val="C00000"/>
                </a:solidFill>
              </a:rPr>
              <a:t>в)</a:t>
            </a:r>
            <a:r>
              <a:rPr lang="ru-RU" sz="2800" b="1" dirty="0" smtClean="0"/>
              <a:t> –СООН</a:t>
            </a:r>
            <a:endParaRPr lang="ru-RU" sz="2800" dirty="0" smtClean="0"/>
          </a:p>
          <a:p>
            <a:pPr lvl="0"/>
            <a:r>
              <a:rPr lang="ru-RU" sz="2800" b="1" dirty="0" smtClean="0"/>
              <a:t>2. В результате горения этанола в кислороде образуется</a:t>
            </a:r>
          </a:p>
          <a:p>
            <a:pPr lvl="0"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а)</a:t>
            </a:r>
            <a:r>
              <a:rPr lang="ru-RU" sz="2800" b="1" dirty="0" smtClean="0"/>
              <a:t> С и 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             </a:t>
            </a:r>
            <a:r>
              <a:rPr lang="ru-RU" sz="2800" b="1" dirty="0" smtClean="0">
                <a:solidFill>
                  <a:srgbClr val="C00000"/>
                </a:solidFill>
              </a:rPr>
              <a:t>б) </a:t>
            </a:r>
            <a:r>
              <a:rPr lang="ru-RU" sz="2800" b="1" dirty="0" smtClean="0"/>
              <a:t>СО и 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   </a:t>
            </a:r>
            <a:br>
              <a:rPr lang="ru-RU" sz="2800" b="1" dirty="0" smtClean="0"/>
            </a:b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в)</a:t>
            </a:r>
            <a:r>
              <a:rPr lang="ru-RU" sz="2800" b="1" dirty="0" smtClean="0"/>
              <a:t>СО</a:t>
            </a:r>
            <a:r>
              <a:rPr lang="ru-RU" sz="2800" b="1" baseline="-25000" dirty="0" smtClean="0"/>
              <a:t>2 </a:t>
            </a:r>
            <a:r>
              <a:rPr lang="ru-RU" sz="2800" b="1" dirty="0" smtClean="0"/>
              <a:t>и 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          </a:t>
            </a:r>
            <a:r>
              <a:rPr lang="ru-RU" sz="20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г) </a:t>
            </a:r>
            <a:r>
              <a:rPr lang="ru-RU" sz="2800" b="1" dirty="0" smtClean="0"/>
              <a:t>С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и Н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О</a:t>
            </a:r>
            <a:endParaRPr lang="ru-RU" sz="2800" dirty="0" smtClean="0"/>
          </a:p>
          <a:p>
            <a:r>
              <a:rPr lang="ru-RU" sz="2800" b="1" dirty="0" smtClean="0"/>
              <a:t>3.  Предельные спирты газообразные вещества с общей формулой </a:t>
            </a:r>
            <a:r>
              <a:rPr lang="en-US" sz="2800" b="1" dirty="0" smtClean="0"/>
              <a:t>R-OH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dirty="0" smtClean="0"/>
              <a:t> </a:t>
            </a:r>
            <a:r>
              <a:rPr lang="ru-RU" sz="2800" b="1" dirty="0" smtClean="0"/>
              <a:t>правильно      </a:t>
            </a:r>
            <a:r>
              <a:rPr lang="ru-RU" sz="2800" b="1" dirty="0" smtClean="0">
                <a:solidFill>
                  <a:srgbClr val="C00000"/>
                </a:solidFill>
              </a:rPr>
              <a:t>б)</a:t>
            </a:r>
            <a:r>
              <a:rPr lang="ru-RU" sz="2800" b="1" dirty="0" smtClean="0"/>
              <a:t> неправильно</a:t>
            </a:r>
          </a:p>
          <a:p>
            <a:r>
              <a:rPr lang="ru-RU" sz="2800" b="1" dirty="0" smtClean="0"/>
              <a:t>4. Количество вещества в 3,2 г метанола</a:t>
            </a:r>
          </a:p>
          <a:p>
            <a:pPr>
              <a:buNone/>
            </a:pPr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rgbClr val="C00000"/>
                </a:solidFill>
              </a:rPr>
              <a:t>а)</a:t>
            </a:r>
            <a:r>
              <a:rPr lang="ru-RU" sz="2800" b="1" dirty="0" smtClean="0"/>
              <a:t>  1 моль   </a:t>
            </a:r>
            <a:r>
              <a:rPr lang="ru-RU" sz="2800" b="1" dirty="0" smtClean="0">
                <a:solidFill>
                  <a:srgbClr val="C00000"/>
                </a:solidFill>
              </a:rPr>
              <a:t>б)</a:t>
            </a:r>
            <a:r>
              <a:rPr lang="ru-RU" sz="2800" b="1" dirty="0" smtClean="0"/>
              <a:t> 10 моль  </a:t>
            </a:r>
            <a:r>
              <a:rPr lang="ru-RU" sz="2800" b="1" dirty="0" smtClean="0">
                <a:solidFill>
                  <a:srgbClr val="C00000"/>
                </a:solidFill>
              </a:rPr>
              <a:t>в)</a:t>
            </a:r>
            <a:r>
              <a:rPr lang="ru-RU" sz="2800" b="1" dirty="0" smtClean="0"/>
              <a:t> 0,1 моль                                     </a:t>
            </a:r>
          </a:p>
          <a:p>
            <a:endParaRPr lang="ru-RU" sz="2800" b="1" dirty="0" smtClean="0"/>
          </a:p>
          <a:p>
            <a:pPr lvl="0"/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Пропуск в музей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/>
          <a:lstStyle/>
          <a:p>
            <a:r>
              <a:rPr lang="ru-RU" sz="2400" dirty="0" smtClean="0"/>
              <a:t>Не менее чем за 8000 лет до нашей эры люди были знакомы с действием алкоголя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   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ru-RU" dirty="0" smtClean="0"/>
              <a:t>Впервые спирт из вина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получили в VI—VII веках арабские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химики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rgbClr val="C00000"/>
                </a:solidFill>
              </a:rPr>
              <a:t>Историческая справка. Открытие спиртов</a:t>
            </a:r>
            <a:endParaRPr lang="ru-RU" sz="2900" dirty="0"/>
          </a:p>
        </p:txBody>
      </p:sp>
      <p:pic>
        <p:nvPicPr>
          <p:cNvPr id="1026" name="Picture 2" descr="http://www.peachridgeglass.com/wp-content/uploads/2014/02/AncientEgypt-b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0" y="1765406"/>
            <a:ext cx="4000871" cy="2375066"/>
          </a:xfrm>
          <a:prstGeom prst="rect">
            <a:avLst/>
          </a:prstGeom>
          <a:noFill/>
        </p:spPr>
      </p:pic>
      <p:pic>
        <p:nvPicPr>
          <p:cNvPr id="1028" name="Picture 4" descr="http://mtdata.ru/u21/photo1075/20944347198-0/hu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6994" y="2143116"/>
            <a:ext cx="3259150" cy="2452453"/>
          </a:xfrm>
          <a:prstGeom prst="rect">
            <a:avLst/>
          </a:prstGeom>
          <a:noFill/>
        </p:spPr>
      </p:pic>
      <p:pic>
        <p:nvPicPr>
          <p:cNvPr id="1032" name="Picture 8" descr="http://zavodata.com/wp-content/uploads/2010/12/sapu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1" y="3988438"/>
            <a:ext cx="2071703" cy="2769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755" y="1071546"/>
            <a:ext cx="9038109" cy="5214974"/>
          </a:xfrm>
        </p:spPr>
        <p:txBody>
          <a:bodyPr>
            <a:normAutofit/>
          </a:bodyPr>
          <a:lstStyle/>
          <a:p>
            <a:r>
              <a:rPr lang="ru-RU" sz="2750" dirty="0" smtClean="0">
                <a:solidFill>
                  <a:srgbClr val="0070C0"/>
                </a:solidFill>
              </a:rPr>
              <a:t>Метанол</a:t>
            </a:r>
            <a:r>
              <a:rPr lang="ru-RU" sz="2750" dirty="0" smtClean="0">
                <a:solidFill>
                  <a:srgbClr val="C00000"/>
                </a:solidFill>
              </a:rPr>
              <a:t> </a:t>
            </a:r>
            <a:r>
              <a:rPr lang="ru-RU" sz="2750" dirty="0" smtClean="0"/>
              <a:t>–1834 г. , Ж.Б. Дюма и Э. </a:t>
            </a:r>
            <a:r>
              <a:rPr lang="ru-RU" sz="2750" dirty="0" err="1" smtClean="0"/>
              <a:t>Пелиго</a:t>
            </a:r>
            <a:r>
              <a:rPr lang="ru-RU" sz="2750" dirty="0" smtClean="0"/>
              <a:t> (обнаружение),1857 г., М. </a:t>
            </a:r>
            <a:r>
              <a:rPr lang="ru-RU" sz="2750" dirty="0" err="1" smtClean="0"/>
              <a:t>Бертло</a:t>
            </a:r>
            <a:r>
              <a:rPr lang="ru-RU" sz="2750" dirty="0" smtClean="0"/>
              <a:t> (синтез). </a:t>
            </a:r>
          </a:p>
          <a:p>
            <a:r>
              <a:rPr lang="ru-RU" sz="2750" dirty="0" smtClean="0">
                <a:solidFill>
                  <a:srgbClr val="0070C0"/>
                </a:solidFill>
              </a:rPr>
              <a:t>Этанол</a:t>
            </a:r>
            <a:r>
              <a:rPr lang="ru-RU" sz="2750" dirty="0" smtClean="0"/>
              <a:t> - не менее чем за 8000 лет до нашей эры люди были знакомы с действием алкоголя.</a:t>
            </a:r>
          </a:p>
          <a:p>
            <a:r>
              <a:rPr lang="ru-RU" sz="2750" dirty="0" smtClean="0">
                <a:solidFill>
                  <a:srgbClr val="0070C0"/>
                </a:solidFill>
              </a:rPr>
              <a:t>Этиленгликоль</a:t>
            </a:r>
            <a:r>
              <a:rPr lang="ru-RU" sz="2750" dirty="0" smtClean="0"/>
              <a:t> - 1856 г., А. </a:t>
            </a:r>
            <a:r>
              <a:rPr lang="ru-RU" sz="2750" dirty="0" err="1" smtClean="0"/>
              <a:t>Вюрц</a:t>
            </a:r>
            <a:r>
              <a:rPr lang="ru-RU" sz="2750" dirty="0" smtClean="0"/>
              <a:t> (синтез).</a:t>
            </a:r>
            <a:br>
              <a:rPr lang="ru-RU" sz="2750" dirty="0" smtClean="0"/>
            </a:br>
            <a:r>
              <a:rPr lang="ru-RU" sz="2750" dirty="0" smtClean="0">
                <a:solidFill>
                  <a:srgbClr val="0070C0"/>
                </a:solidFill>
              </a:rPr>
              <a:t>Глицерин</a:t>
            </a:r>
            <a:r>
              <a:rPr lang="ru-RU" sz="2750" dirty="0" smtClean="0">
                <a:solidFill>
                  <a:srgbClr val="C00000"/>
                </a:solidFill>
              </a:rPr>
              <a:t> </a:t>
            </a:r>
            <a:r>
              <a:rPr lang="ru-RU" sz="2750" dirty="0" smtClean="0"/>
              <a:t>- 1783 г., Карл </a:t>
            </a:r>
            <a:r>
              <a:rPr lang="ru-RU" sz="2750" dirty="0" err="1" smtClean="0"/>
              <a:t>Шееле</a:t>
            </a:r>
            <a:r>
              <a:rPr lang="ru-RU" sz="2750" dirty="0" smtClean="0"/>
              <a:t> (обнаружение), 1873 г.  Шарль </a:t>
            </a:r>
            <a:r>
              <a:rPr lang="ru-RU" sz="2750" dirty="0" err="1" smtClean="0"/>
              <a:t>Фридель</a:t>
            </a:r>
            <a:r>
              <a:rPr lang="ru-RU" sz="2750" dirty="0" smtClean="0"/>
              <a:t> (синтез).</a:t>
            </a:r>
          </a:p>
          <a:p>
            <a:r>
              <a:rPr lang="ru-RU" sz="2750" dirty="0" smtClean="0">
                <a:solidFill>
                  <a:srgbClr val="C00000"/>
                </a:solidFill>
              </a:rPr>
              <a:t>Каучук </a:t>
            </a:r>
            <a:r>
              <a:rPr lang="ru-RU" sz="2750" dirty="0" smtClean="0"/>
              <a:t>–1910</a:t>
            </a:r>
            <a:r>
              <a:rPr lang="ru-RU" sz="1200" dirty="0" smtClean="0"/>
              <a:t> </a:t>
            </a:r>
            <a:r>
              <a:rPr lang="ru-RU" sz="2750" dirty="0" smtClean="0"/>
              <a:t>г.,</a:t>
            </a:r>
            <a:r>
              <a:rPr lang="ru-RU" sz="1200" dirty="0" smtClean="0"/>
              <a:t> </a:t>
            </a:r>
            <a:r>
              <a:rPr lang="ru-RU" sz="2750" dirty="0" smtClean="0"/>
              <a:t>С.В. Лебедев</a:t>
            </a:r>
            <a:r>
              <a:rPr lang="ru-RU" sz="1400" dirty="0" smtClean="0"/>
              <a:t> </a:t>
            </a:r>
            <a:r>
              <a:rPr lang="ru-RU" sz="2750" dirty="0" smtClean="0"/>
              <a:t>(получение),1932</a:t>
            </a:r>
            <a:r>
              <a:rPr lang="ru-RU" sz="1400" dirty="0" smtClean="0"/>
              <a:t> </a:t>
            </a:r>
            <a:r>
              <a:rPr lang="ru-RU" sz="2400" dirty="0" smtClean="0"/>
              <a:t>г</a:t>
            </a:r>
            <a:r>
              <a:rPr lang="ru-RU" sz="2800" dirty="0" smtClean="0"/>
              <a:t>. - </a:t>
            </a:r>
            <a:r>
              <a:rPr lang="ru-RU" sz="2750" dirty="0" smtClean="0"/>
              <a:t> налажено производство по его методу :</a:t>
            </a:r>
          </a:p>
          <a:p>
            <a:pPr>
              <a:buNone/>
            </a:pPr>
            <a:r>
              <a:rPr lang="ru-RU" sz="2750" dirty="0" smtClean="0">
                <a:solidFill>
                  <a:srgbClr val="C00000"/>
                </a:solidFill>
              </a:rPr>
              <a:t>этиловый спирт→бутадиен→синтетический   									каучук</a:t>
            </a:r>
            <a:endParaRPr lang="ru-RU" sz="275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Историческая справка. Открытие спиртов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9899" y="1000108"/>
            <a:ext cx="9019713" cy="53578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Россию спирт впервые попал в 1386 году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solidFill>
                  <a:srgbClr val="C00000"/>
                </a:solidFill>
              </a:rPr>
              <a:t/>
            </a:r>
            <a:br>
              <a:rPr lang="ru-RU" sz="29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Историческая справка. Получение спиртов 				в России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1300" dirty="0" smtClean="0">
                <a:solidFill>
                  <a:srgbClr val="C00000"/>
                </a:solidFill>
              </a:rPr>
              <a:t/>
            </a:r>
            <a:br>
              <a:rPr lang="ru-RU" sz="1300" dirty="0" smtClean="0">
                <a:solidFill>
                  <a:srgbClr val="C00000"/>
                </a:solidFill>
              </a:rPr>
            </a:br>
            <a:endParaRPr lang="ru-RU" sz="2900" dirty="0"/>
          </a:p>
        </p:txBody>
      </p:sp>
      <p:pic>
        <p:nvPicPr>
          <p:cNvPr id="61442" name="Picture 2" descr="http://net-medi-sos.ru/alcoholizm/wp-content/uploads/2016/01/18520832-alkogolizm-eto-bolezn-ili-pri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643470" cy="3571900"/>
          </a:xfrm>
          <a:prstGeom prst="rect">
            <a:avLst/>
          </a:prstGeom>
          <a:noFill/>
        </p:spPr>
      </p:pic>
      <p:pic>
        <p:nvPicPr>
          <p:cNvPr id="61444" name="Picture 4" descr="http://img.ura-inform.com/news/image003-w%5b40161%5d%28400x243%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984" y="3643314"/>
            <a:ext cx="414587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Получение спиртов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7650" name="Picture 2" descr="http://u.5klass.net:10/datas/khimija/Uroki-khimii/0024-024-Poluchenie-etan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5732473" cy="4299355"/>
          </a:xfrm>
          <a:prstGeom prst="rect">
            <a:avLst/>
          </a:prstGeom>
          <a:noFill/>
        </p:spPr>
      </p:pic>
      <p:pic>
        <p:nvPicPr>
          <p:cNvPr id="27654" name="Picture 6" descr="http://www.proximainform.net/upload/medialibrary/513/post-1272704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2"/>
            <a:ext cx="2428892" cy="2571768"/>
          </a:xfrm>
          <a:prstGeom prst="rect">
            <a:avLst/>
          </a:prstGeom>
          <a:noFill/>
        </p:spPr>
      </p:pic>
      <p:pic>
        <p:nvPicPr>
          <p:cNvPr id="7" name="Picture 4" descr="http://chemistry-nsk.narod.ru/images/73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286016" cy="3182112"/>
          </a:xfrm>
          <a:prstGeom prst="rect">
            <a:avLst/>
          </a:prstGeom>
          <a:noFill/>
        </p:spPr>
      </p:pic>
      <p:pic>
        <p:nvPicPr>
          <p:cNvPr id="27656" name="Picture 8" descr="http://belisa.org.by/other/catalog17/image/project/20092968-001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786322"/>
            <a:ext cx="1717771" cy="149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14546" y="1481329"/>
            <a:ext cx="6472254" cy="501950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Получение спиртов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ekologiya.net/sites/default/files/images/182727_260360290776682_1667854308_n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746004" cy="4071966"/>
          </a:xfrm>
          <a:prstGeom prst="rect">
            <a:avLst/>
          </a:prstGeom>
          <a:noFill/>
        </p:spPr>
      </p:pic>
      <p:pic>
        <p:nvPicPr>
          <p:cNvPr id="2054" name="Picture 6" descr="http://guyanachronicle.com/wp-content/uploads/2013/11/ethan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054" y="1643050"/>
            <a:ext cx="4098102" cy="3000396"/>
          </a:xfrm>
          <a:prstGeom prst="rect">
            <a:avLst/>
          </a:prstGeom>
          <a:noFill/>
        </p:spPr>
      </p:pic>
      <p:pic>
        <p:nvPicPr>
          <p:cNvPr id="2052" name="Picture 4" descr="http://www.rhein-zeitung.de/cms_media/module_img/1039/519510_1_popup_519510_1_org_4ee71a1ee00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198" y="2714620"/>
            <a:ext cx="4444802" cy="3339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Установки для получения этанола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equipnet.ru/netcat_files/121/149/28092009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077923" cy="5286411"/>
          </a:xfrm>
          <a:prstGeom prst="rect">
            <a:avLst/>
          </a:prstGeom>
          <a:noFill/>
        </p:spPr>
      </p:pic>
      <p:sp>
        <p:nvSpPr>
          <p:cNvPr id="1028" name="AutoShape 4" descr="https://www.mottmac.com/download/file/4261?defaultFile=%2FDefaultImages%2FdefaultImage.png&amp;cultureId=127&amp;useLarge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mottmac.com/download/file/4261?defaultFile=%2FDefaultImages%2FdefaultImage.png&amp;cultureId=127&amp;useLarge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589" y="1357298"/>
            <a:ext cx="395781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49357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sz="3200" dirty="0" smtClean="0"/>
              <a:t>                               </a:t>
            </a:r>
            <a:br>
              <a:rPr lang="ru-RU" sz="3200" dirty="0" smtClean="0"/>
            </a:br>
            <a:r>
              <a:rPr lang="ru-RU" sz="3200" dirty="0" smtClean="0"/>
              <a:t>                              Метанол (древесный				     спирт) – получают </a:t>
            </a:r>
            <a:br>
              <a:rPr lang="ru-RU" sz="3200" dirty="0" smtClean="0"/>
            </a:br>
            <a:r>
              <a:rPr lang="ru-RU" sz="3200" dirty="0" smtClean="0"/>
              <a:t>            	            из древесины или </a:t>
            </a:r>
          </a:p>
          <a:p>
            <a:pPr>
              <a:buNone/>
            </a:pPr>
            <a:r>
              <a:rPr lang="ru-RU" sz="3200" dirty="0" smtClean="0"/>
              <a:t>                                 путем синтеза</a:t>
            </a:r>
            <a:endParaRPr lang="en-US" sz="3200" dirty="0" smtClean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Получение спиртов</a:t>
            </a:r>
            <a:endParaRPr lang="ru-RU" dirty="0"/>
          </a:p>
        </p:txBody>
      </p:sp>
      <p:pic>
        <p:nvPicPr>
          <p:cNvPr id="33794" name="Picture 2" descr="http://fb.ru/misc/i/gallery/10423/35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045430" cy="3214710"/>
          </a:xfrm>
          <a:prstGeom prst="rect">
            <a:avLst/>
          </a:prstGeom>
          <a:noFill/>
        </p:spPr>
      </p:pic>
      <p:pic>
        <p:nvPicPr>
          <p:cNvPr id="33796" name="Picture 4" descr="http://proekt-shkola.ru/html2015/mak-son/ris/Methanol_produ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8181975" cy="139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043890" cy="500066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endParaRPr lang="en-US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Применение спиртов</a:t>
            </a:r>
            <a:endParaRPr lang="ru-RU" sz="3600" dirty="0"/>
          </a:p>
        </p:txBody>
      </p:sp>
      <p:pic>
        <p:nvPicPr>
          <p:cNvPr id="5" name="Рисунок 4" descr="http://festival.1september.ru/articles/556464/img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спиртов</a:t>
            </a:r>
            <a:endParaRPr lang="ru-RU" dirty="0"/>
          </a:p>
        </p:txBody>
      </p:sp>
      <p:pic>
        <p:nvPicPr>
          <p:cNvPr id="4" name="Содержимое 3" descr="http://fs.nashaucheba.ru/tw_files2/urls_3/1624/d-1623104/img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5"/>
            <a:ext cx="8358246" cy="56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Установить соответствие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– название вещества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61" y="1500173"/>
          <a:ext cx="8429684" cy="4319820"/>
        </p:xfrm>
        <a:graphic>
          <a:graphicData uri="http://schemas.openxmlformats.org/drawingml/2006/table">
            <a:tbl>
              <a:tblPr/>
              <a:tblGrid>
                <a:gridCol w="1643071"/>
                <a:gridCol w="763581"/>
                <a:gridCol w="1207900"/>
                <a:gridCol w="1203326"/>
                <a:gridCol w="1204240"/>
                <a:gridCol w="1203326"/>
                <a:gridCol w="1204240"/>
              </a:tblGrid>
              <a:tr h="50006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Формула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Названия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2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ПРОПЕН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МЕТАН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ЭТЕН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БУТЕН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ПРОПАН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спиртов</a:t>
            </a:r>
            <a:endParaRPr lang="ru-RU" dirty="0"/>
          </a:p>
        </p:txBody>
      </p:sp>
      <p:pic>
        <p:nvPicPr>
          <p:cNvPr id="63490" name="Picture 2" descr="http://s3.docme.ru/store/data/000543975_1-8fe7b822444394b7cbcce0d1ac518d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5818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спиртов</a:t>
            </a:r>
            <a:endParaRPr lang="ru-RU" dirty="0"/>
          </a:p>
        </p:txBody>
      </p:sp>
      <p:pic>
        <p:nvPicPr>
          <p:cNvPr id="4" name="Содержимое 3" descr="http://rpp.nashaucheba.ru/pars_docs/refs/123/122764/img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81439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спиртов</a:t>
            </a:r>
            <a:endParaRPr lang="ru-RU" dirty="0"/>
          </a:p>
        </p:txBody>
      </p:sp>
      <p:pic>
        <p:nvPicPr>
          <p:cNvPr id="4" name="Содержимое 3" descr="https://fs00.infourok.ru/images/doc/221/11685/4/img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Применение спиртов</a:t>
            </a:r>
            <a:endParaRPr lang="ru-RU" dirty="0"/>
          </a:p>
        </p:txBody>
      </p:sp>
      <p:pic>
        <p:nvPicPr>
          <p:cNvPr id="5" name="Содержимое 4" descr="http://900igr.net/up/datai/69838/0018-007-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35824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s3.docme.ru/store/data/000494808_1-013d059b270ef42a09d44ff004ea22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71810"/>
            <a:ext cx="4333974" cy="35719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Метанол – яд!!!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Действие спиртов на организм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5842" name="Picture 2" descr="http://www.publika.uz/uploads/2013/09/methanol-benzin-petr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142984"/>
            <a:ext cx="3469134" cy="2592363"/>
          </a:xfrm>
          <a:prstGeom prst="rect">
            <a:avLst/>
          </a:prstGeom>
          <a:noFill/>
        </p:spPr>
      </p:pic>
      <p:pic>
        <p:nvPicPr>
          <p:cNvPr id="35846" name="Picture 6" descr="http://sinlid.ru/images/product_images/popup_images/12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643182"/>
            <a:ext cx="3749973" cy="3214710"/>
          </a:xfrm>
          <a:prstGeom prst="rect">
            <a:avLst/>
          </a:prstGeom>
          <a:noFill/>
        </p:spPr>
      </p:pic>
      <p:sp>
        <p:nvSpPr>
          <p:cNvPr id="35848" name="AutoShape 8" descr="http://www.%D0%B1%D1%80%D0%B5%D0%BD%D0%B4-%D0%BA%D0%BE%D0%BD%D1%82%D1%80%D0%BE%D0%BB%D1%8C.%D1%80%D1%84/content/1347039836.19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fs00.infourok.ru/images/doc/274/279381/img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Действие спиртов на организм</a:t>
            </a:r>
            <a:endParaRPr lang="ru-RU" dirty="0"/>
          </a:p>
        </p:txBody>
      </p:sp>
      <p:pic>
        <p:nvPicPr>
          <p:cNvPr id="4" name="Содержимое 3" descr="http://info-alcoholizm.ru/articles/wp-content/uploads/2016/11/33195159-bnjvbhlechenie-alkogolizm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72197"/>
            <a:ext cx="8715436" cy="579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85273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 подростки, употребляющие алкоголь подвержены инфекционным заболеваниям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143375"/>
            <a:ext cx="2214562" cy="25003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4572000"/>
            <a:ext cx="2571750" cy="1714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143375"/>
            <a:ext cx="2071687" cy="25003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1" name="Picture 5" descr="C:\Users\Марианна\Desktop\Влияние на организм челоека\Алкоголь\картинки\1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571500"/>
            <a:ext cx="3143250" cy="18049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214313"/>
            <a:ext cx="2428875" cy="24288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583" name="Picture 7" descr="C:\Users\Марианна\Desktop\11729350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14313"/>
            <a:ext cx="2428875" cy="24288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357694"/>
            <a:ext cx="3500437" cy="2192338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3541713" cy="2376488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85860"/>
            <a:ext cx="1849437" cy="2428875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85750"/>
            <a:ext cx="1803400" cy="2428875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7158" y="500042"/>
            <a:ext cx="3598862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Продолжительность жизни сильно пьющих на 10 – 12 лет меньше средней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Пристрастие к алкоголю - причина различных преступлений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500188"/>
            <a:ext cx="2662237" cy="3071812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643438"/>
            <a:ext cx="4457700" cy="1895475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3883025"/>
            <a:ext cx="2786062" cy="1822450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2000250"/>
            <a:ext cx="2195513" cy="2357438"/>
          </a:xfrm>
          <a:prstGeom prst="rect">
            <a:avLst/>
          </a:prstGeom>
          <a:noFill/>
          <a:ln w="19080">
            <a:solidFill>
              <a:srgbClr val="72A37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7" y="1285860"/>
          <a:ext cx="8358249" cy="4842150"/>
        </p:xfrm>
        <a:graphic>
          <a:graphicData uri="http://schemas.openxmlformats.org/drawingml/2006/table">
            <a:tbl>
              <a:tblPr/>
              <a:tblGrid>
                <a:gridCol w="1785951"/>
                <a:gridCol w="1095383"/>
                <a:gridCol w="1095383"/>
                <a:gridCol w="1095383"/>
                <a:gridCol w="1095383"/>
                <a:gridCol w="1095383"/>
                <a:gridCol w="1095383"/>
              </a:tblGrid>
              <a:tr h="44473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Формула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Названия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3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ПРОПЕН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МЕТАН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ЭТЕН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БУТЕН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ПРОПАН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CH</a:t>
                      </a:r>
                      <a:r>
                        <a:rPr lang="ru-RU" sz="2400" baseline="-250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240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Установить соответствие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формула – название вещества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comp-videos.com/sites/default/files/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31" y="142852"/>
            <a:ext cx="888212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083" y="1481328"/>
            <a:ext cx="905586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Прежде чем принять спиртное —      		 	  задумайся о 		  	      последствиях!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C00000"/>
                </a:solidFill>
              </a:rPr>
              <a:t>Будущее в ваших руках</a:t>
            </a:r>
            <a:endParaRPr lang="ru-RU" sz="5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Проблемные вопросы</a:t>
            </a:r>
            <a:r>
              <a:rPr lang="ru-RU" sz="36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3000" dirty="0" smtClean="0"/>
              <a:t>1. Галоши из картофеля – это возможно?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2. Какая связь между спиртами и ядовитыми змеями?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3. </a:t>
            </a:r>
            <a:r>
              <a:rPr lang="ru-RU" sz="3000" b="1" dirty="0" smtClean="0"/>
              <a:t>Почему в 9-м классе программа по химии предусматривает знакомство учащихся с классом спиртов?</a:t>
            </a:r>
            <a:endParaRPr lang="ru-RU" sz="3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Отчет об экскурсии по музею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Конечная станция		         </a:t>
            </a:r>
          </a:p>
          <a:p>
            <a:pPr>
              <a:buNone/>
            </a:pPr>
            <a:r>
              <a:rPr lang="ru-RU" sz="6000" dirty="0" smtClean="0"/>
              <a:t>                  «Лицей»	     	</a:t>
            </a:r>
            <a:endParaRPr lang="ru-RU" sz="6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§ 35, вопросы 1, 2, 4 (письменно), 2 (устно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Итоги. Домашнее задание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4294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>
                <a:solidFill>
                  <a:srgbClr val="C00000"/>
                </a:solidFill>
              </a:rPr>
              <a:t>Спасибо 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			за внимание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www.paragontruckrouting.com/index.php/download_file/view_inline/687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000372"/>
            <a:ext cx="4432922" cy="37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221497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3300" dirty="0" smtClean="0">
                <a:solidFill>
                  <a:srgbClr val="C00000"/>
                </a:solidFill>
              </a:rPr>
              <a:t>Тема. </a:t>
            </a:r>
            <a:r>
              <a:rPr lang="ru-RU" sz="3300" dirty="0" smtClean="0"/>
              <a:t>Понятие о предельных одноатомных спиртах. Глицерин</a:t>
            </a:r>
          </a:p>
          <a:p>
            <a:endParaRPr lang="ru-RU" sz="3300" dirty="0" smtClean="0"/>
          </a:p>
          <a:p>
            <a:r>
              <a:rPr lang="ru-RU" sz="3300" dirty="0" smtClean="0">
                <a:solidFill>
                  <a:srgbClr val="C00000"/>
                </a:solidFill>
              </a:rPr>
              <a:t>Цель.</a:t>
            </a:r>
            <a:r>
              <a:rPr lang="ru-RU" sz="3300" dirty="0" smtClean="0"/>
              <a:t> Познакомиться с особенностями класса органических соединений «Спирты» на примере предельных одноатомных спиртов и глицерина, </a:t>
            </a:r>
            <a:br>
              <a:rPr lang="ru-RU" sz="3300" dirty="0" smtClean="0"/>
            </a:br>
            <a:r>
              <a:rPr lang="ru-RU" sz="3300" dirty="0" smtClean="0"/>
              <a:t>с практическим применением и воздействием спиртов на организм человека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Тема , цель, задачи урока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Станция     			«</a:t>
            </a:r>
            <a:r>
              <a:rPr lang="ru-RU" sz="6000" dirty="0" err="1" smtClean="0"/>
              <a:t>СтройСпирт</a:t>
            </a:r>
            <a:r>
              <a:rPr lang="ru-RU" sz="6000" dirty="0" smtClean="0"/>
              <a:t>»</a:t>
            </a:r>
            <a:endParaRPr lang="ru-RU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072098"/>
          </a:xfrm>
        </p:spPr>
        <p:txBody>
          <a:bodyPr/>
          <a:lstStyle/>
          <a:p>
            <a:r>
              <a:rPr lang="ru-RU" sz="2800" dirty="0" smtClean="0"/>
              <a:t>Написать сокращенные структурные формулы спиртов, соответственно углеводородам: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en-US" sz="2800" dirty="0" smtClean="0"/>
              <a:t>1) </a:t>
            </a:r>
            <a:r>
              <a:rPr lang="ru-RU" sz="2800" dirty="0" smtClean="0"/>
              <a:t>метану</a:t>
            </a:r>
          </a:p>
          <a:p>
            <a:pPr>
              <a:buNone/>
            </a:pPr>
            <a:r>
              <a:rPr lang="ru-RU" sz="2800" dirty="0" smtClean="0"/>
              <a:t>  2) этану</a:t>
            </a:r>
          </a:p>
          <a:p>
            <a:pPr>
              <a:buNone/>
            </a:pPr>
            <a:r>
              <a:rPr lang="ru-RU" sz="2800" dirty="0" smtClean="0"/>
              <a:t>  3) пропану,    заменив </a:t>
            </a:r>
            <a:r>
              <a:rPr lang="ru-RU" sz="2800" dirty="0" smtClean="0">
                <a:solidFill>
                  <a:srgbClr val="C00000"/>
                </a:solidFill>
              </a:rPr>
              <a:t>один </a:t>
            </a:r>
            <a:r>
              <a:rPr lang="ru-RU" sz="2800" dirty="0" smtClean="0">
                <a:solidFill>
                  <a:srgbClr val="C00000"/>
                </a:solidFill>
              </a:rPr>
              <a:t>атом водорода </a:t>
            </a:r>
            <a:r>
              <a:rPr lang="ru-RU" sz="2800" dirty="0" smtClean="0">
                <a:solidFill>
                  <a:srgbClr val="C00000"/>
                </a:solidFill>
              </a:rPr>
              <a:t>у </a:t>
            </a:r>
            <a:r>
              <a:rPr lang="ru-RU" sz="2800" u="sng" dirty="0" smtClean="0">
                <a:solidFill>
                  <a:srgbClr val="C00000"/>
                </a:solidFill>
              </a:rPr>
              <a:t>одного атома </a:t>
            </a:r>
            <a:r>
              <a:rPr lang="ru-RU" sz="2800" dirty="0" smtClean="0">
                <a:solidFill>
                  <a:srgbClr val="C00000"/>
                </a:solidFill>
              </a:rPr>
              <a:t>углерода </a:t>
            </a:r>
            <a:r>
              <a:rPr lang="ru-RU" sz="2800" dirty="0" smtClean="0"/>
              <a:t>в УВ на </a:t>
            </a:r>
            <a:r>
              <a:rPr lang="ru-RU" sz="2800" dirty="0" smtClean="0"/>
              <a:t>группу   </a:t>
            </a:r>
            <a:r>
              <a:rPr lang="en-US" sz="2800" dirty="0" smtClean="0"/>
              <a:t>–OH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4) этану</a:t>
            </a:r>
          </a:p>
          <a:p>
            <a:pPr>
              <a:buNone/>
            </a:pPr>
            <a:r>
              <a:rPr lang="ru-RU" sz="2800" dirty="0" smtClean="0"/>
              <a:t>  5) пропану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,    заменив на группу   </a:t>
            </a:r>
            <a:r>
              <a:rPr lang="en-US" sz="2800" dirty="0" smtClean="0"/>
              <a:t>–OH</a:t>
            </a:r>
            <a:r>
              <a:rPr lang="ru-RU" sz="2800" dirty="0" smtClean="0"/>
              <a:t>  один атом водорода </a:t>
            </a:r>
            <a:r>
              <a:rPr lang="ru-RU" sz="2800" u="sng" dirty="0" smtClean="0">
                <a:solidFill>
                  <a:srgbClr val="C00000"/>
                </a:solidFill>
              </a:rPr>
              <a:t>около каждого </a:t>
            </a:r>
            <a:r>
              <a:rPr lang="ru-RU" sz="2800" dirty="0" smtClean="0">
                <a:solidFill>
                  <a:srgbClr val="C00000"/>
                </a:solidFill>
              </a:rPr>
              <a:t>атома углерода</a:t>
            </a:r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Строение спиртов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Масштабная и </a:t>
            </a:r>
            <a:r>
              <a:rPr lang="ru-RU" dirty="0" err="1" smtClean="0"/>
              <a:t>шаростержневая</a:t>
            </a:r>
            <a:r>
              <a:rPr lang="ru-RU" dirty="0" smtClean="0"/>
              <a:t> модели молекулы метанола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Строение спиртов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24" name="Picture 4" descr="http://www.odec.ca/projects/2010/wangxj2/images/Methanol%20Space%20Filling%20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3716706" cy="3214710"/>
          </a:xfrm>
          <a:prstGeom prst="rect">
            <a:avLst/>
          </a:prstGeom>
          <a:noFill/>
        </p:spPr>
      </p:pic>
      <p:pic>
        <p:nvPicPr>
          <p:cNvPr id="30726" name="Picture 6" descr="http://trud-ost.ru/wp-content/uploads/2011/08/d0bcd0b5d182d0b0d0bdd0bed0bb-450x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00306"/>
            <a:ext cx="4286250" cy="35861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00298" y="5429264"/>
            <a:ext cx="180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-OH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2448</TotalTime>
  <Words>875</Words>
  <Application>Microsoft Office PowerPoint</Application>
  <PresentationFormat>Экран (4:3)</PresentationFormat>
  <Paragraphs>354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Открытая</vt:lpstr>
      <vt:lpstr>Спирты</vt:lpstr>
      <vt:lpstr>Станции маршрута</vt:lpstr>
      <vt:lpstr>Станция «Углеводороды»</vt:lpstr>
      <vt:lpstr>Установить соответствие  формула – название вещества </vt:lpstr>
      <vt:lpstr>Установить соответствие  формула – название вещества </vt:lpstr>
      <vt:lpstr>Тема , цель, задачи урока</vt:lpstr>
      <vt:lpstr>Слайд 7</vt:lpstr>
      <vt:lpstr>Строение спиртов</vt:lpstr>
      <vt:lpstr>Строение спиртов</vt:lpstr>
      <vt:lpstr>Строение спиртов</vt:lpstr>
      <vt:lpstr>Строение спиртов</vt:lpstr>
      <vt:lpstr>Строение спиртов</vt:lpstr>
      <vt:lpstr>Строение спиртов</vt:lpstr>
      <vt:lpstr>Класс спиртов</vt:lpstr>
      <vt:lpstr>Классификация по числу -ОН групп</vt:lpstr>
      <vt:lpstr>Слайд 16</vt:lpstr>
      <vt:lpstr>Номенклатура </vt:lpstr>
      <vt:lpstr>Номенклатура</vt:lpstr>
      <vt:lpstr>Слайд 19</vt:lpstr>
      <vt:lpstr>Гомологический ряд предельных одноатомных спиртов</vt:lpstr>
      <vt:lpstr>Гомологический ряд предельных одноатомных спиртов</vt:lpstr>
      <vt:lpstr>Физические свойства спиртов</vt:lpstr>
      <vt:lpstr>Физические свойства спиртов</vt:lpstr>
      <vt:lpstr>Химические свойства спиртов.      Лабораторные опыты</vt:lpstr>
      <vt:lpstr>Химические свойства спиртов</vt:lpstr>
      <vt:lpstr>Химические свойства спиртов</vt:lpstr>
      <vt:lpstr>Многоатомные спирты</vt:lpstr>
      <vt:lpstr>Химические свойства спиртов</vt:lpstr>
      <vt:lpstr>Слайд 29</vt:lpstr>
      <vt:lpstr>Пропуск в музей</vt:lpstr>
      <vt:lpstr>Историческая справка. Открытие спиртов</vt:lpstr>
      <vt:lpstr>Историческая справка. Открытие спиртов</vt:lpstr>
      <vt:lpstr> Историческая справка. Получение спиртов     в России  </vt:lpstr>
      <vt:lpstr>Получение спиртов</vt:lpstr>
      <vt:lpstr>Получение спиртов</vt:lpstr>
      <vt:lpstr>Установки для получения этанола </vt:lpstr>
      <vt:lpstr>Получение спиртов</vt:lpstr>
      <vt:lpstr>Применение спиртов</vt:lpstr>
      <vt:lpstr>Применение спиртов</vt:lpstr>
      <vt:lpstr>Применение спиртов</vt:lpstr>
      <vt:lpstr>Применение спиртов</vt:lpstr>
      <vt:lpstr>Применение спиртов</vt:lpstr>
      <vt:lpstr>Применение спиртов</vt:lpstr>
      <vt:lpstr>Действие спиртов на организм</vt:lpstr>
      <vt:lpstr>Слайд 45</vt:lpstr>
      <vt:lpstr>Действие спиртов на организм</vt:lpstr>
      <vt:lpstr>Слайд 47</vt:lpstr>
      <vt:lpstr>Слайд 48</vt:lpstr>
      <vt:lpstr>Слайд 49</vt:lpstr>
      <vt:lpstr>Слайд 50</vt:lpstr>
      <vt:lpstr>Будущее в ваших руках</vt:lpstr>
      <vt:lpstr>Отчет об экскурсии по музею</vt:lpstr>
      <vt:lpstr>Слайд 53</vt:lpstr>
      <vt:lpstr>Итоги. Домашнее задание</vt:lpstr>
      <vt:lpstr>Слайд 55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</dc:title>
  <dc:creator>Мама</dc:creator>
  <cp:lastModifiedBy>Мама</cp:lastModifiedBy>
  <cp:revision>248</cp:revision>
  <dcterms:created xsi:type="dcterms:W3CDTF">2016-03-27T15:07:29Z</dcterms:created>
  <dcterms:modified xsi:type="dcterms:W3CDTF">2016-12-11T22:52:41Z</dcterms:modified>
</cp:coreProperties>
</file>