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80" r:id="rId2"/>
    <p:sldId id="258" r:id="rId3"/>
    <p:sldId id="281" r:id="rId4"/>
    <p:sldId id="257" r:id="rId5"/>
    <p:sldId id="261" r:id="rId6"/>
    <p:sldId id="259" r:id="rId7"/>
    <p:sldId id="260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86" r:id="rId16"/>
    <p:sldId id="269" r:id="rId17"/>
    <p:sldId id="270" r:id="rId18"/>
    <p:sldId id="271" r:id="rId19"/>
    <p:sldId id="272" r:id="rId20"/>
    <p:sldId id="273" r:id="rId21"/>
    <p:sldId id="275" r:id="rId22"/>
    <p:sldId id="288" r:id="rId23"/>
    <p:sldId id="289" r:id="rId24"/>
    <p:sldId id="283" r:id="rId25"/>
    <p:sldId id="287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E7FD-4968-4169-B578-ADC4491B42D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4765-3767-4054-B327-6182F0702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2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Образовательный портал"Мой университет"-www.moi-universitet.ru Факультет "Реформа образования"-www.edu-reforma.ru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F301-8977-4C6D-8D32-7EB5E97C3E4A}" type="slidenum">
              <a:rPr lang="ru-RU"/>
              <a:pPr/>
              <a:t>2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39975" y="6092825"/>
            <a:ext cx="5545138" cy="601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9DDD8B-9FE2-425D-BACB-731AAC3A83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DCCC3B-0E73-44AF-A3F6-5A53CC370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27664"/>
            <a:ext cx="8001056" cy="318715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Простые вещества  - </a:t>
            </a:r>
            <a:r>
              <a:rPr lang="ru-RU" sz="6000" b="1" dirty="0" smtClean="0">
                <a:solidFill>
                  <a:srgbClr val="C00000"/>
                </a:solidFill>
              </a:rPr>
              <a:t>неметаллы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4071942"/>
            <a:ext cx="6777317" cy="1760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Открытый урок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			8 класс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Типы кристаллических решеток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22"/>
          <p:cNvGraphicFramePr>
            <a:graphicFrameLocks/>
          </p:cNvGraphicFramePr>
          <p:nvPr/>
        </p:nvGraphicFramePr>
        <p:xfrm>
          <a:off x="357158" y="857232"/>
          <a:ext cx="8429686" cy="609207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/>
                <a:gridCol w="3500462"/>
                <a:gridCol w="3357588"/>
              </a:tblGrid>
              <a:tr h="8742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Молекулярная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Атомная решетка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77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Частицы в узлах решетки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Молекулы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Атомы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84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между частицами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Слабые межмолекулярные взаимодействия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Прочная ковалентная связь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94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Кислород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Сера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Йод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Углерод (алмаз)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Кремний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Бор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226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свойства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Малая прочность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температуры кипения и плавления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летучесть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Высокие температуры кипения и плавления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5715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Веселая 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714488"/>
            <a:ext cx="6777317" cy="45720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Я - газ легчайший и               			     бесцветный,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 ядовитый и безвредный,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Объединяясь с кислородом,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Я для питья даю Вам воду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24744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Аллотропия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85818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Разные типы кристаллических решеток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Красный ф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81743"/>
            <a:ext cx="2786082" cy="20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елый фосфор №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28586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2357430"/>
            <a:ext cx="19814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 - фосфор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429265"/>
            <a:ext cx="2695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фосфор – атомная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429264"/>
            <a:ext cx="2414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 фосфор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молекулярная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715304" cy="64294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Аллотропия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Разная структура кристаллических решеток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2714612" y="2000240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- углерод</a:t>
            </a:r>
          </a:p>
        </p:txBody>
      </p:sp>
      <p:pic>
        <p:nvPicPr>
          <p:cNvPr id="5" name="Picture 6" descr="Кристаллическая решётка алм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0544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Алмаз с д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256"/>
            <a:ext cx="262151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кристаллическая решётка граф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14554"/>
            <a:ext cx="2259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357694"/>
            <a:ext cx="2458570" cy="20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929198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Тетраэдр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4929198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Слоистая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024744" cy="78581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Аллотропия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7858180" cy="507209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Разный количественный состав молекул</a:t>
            </a:r>
          </a:p>
          <a:p>
            <a:pPr>
              <a:buNone/>
            </a:pPr>
            <a:r>
              <a:rPr lang="ru-RU" dirty="0" smtClean="0"/>
              <a:t>						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			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1000100" y="1928802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o2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2857496"/>
            <a:ext cx="3000396" cy="2453224"/>
          </a:xfrm>
          <a:prstGeom prst="rect">
            <a:avLst/>
          </a:prstGeom>
        </p:spPr>
      </p:pic>
      <p:pic>
        <p:nvPicPr>
          <p:cNvPr id="6" name="Picture 16" descr="o3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5"/>
            <a:ext cx="3000396" cy="24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550070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Кислород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57214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Озон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5214942" y="1928802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57232"/>
            <a:ext cx="7024744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Веселая минутка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785926"/>
            <a:ext cx="6777317" cy="4214842"/>
          </a:xfrm>
        </p:spPr>
        <p:txBody>
          <a:bodyPr/>
          <a:lstStyle/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Угадайте элемент.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меня состоит все живое,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– графит, антрацит и алмаз.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 улице в школе и в поле,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в деревьях и в каждом из Вас. 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024744" cy="6429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Озон (О</a:t>
            </a:r>
            <a:r>
              <a:rPr lang="ru-RU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428737"/>
            <a:ext cx="6777317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Светло - синий газ с сильным запахом</a:t>
            </a:r>
          </a:p>
          <a:p>
            <a:pPr>
              <a:buNone/>
            </a:pPr>
            <a:r>
              <a:rPr lang="ru-RU" dirty="0" smtClean="0"/>
              <a:t>- Имеет запах свежести</a:t>
            </a:r>
          </a:p>
          <a:p>
            <a:pPr>
              <a:buNone/>
            </a:pPr>
            <a:r>
              <a:rPr lang="ru-RU" dirty="0" smtClean="0"/>
              <a:t>- Появляется в воздухе после грозы</a:t>
            </a:r>
            <a:endParaRPr lang="ru-RU" dirty="0"/>
          </a:p>
        </p:txBody>
      </p:sp>
      <p:pic>
        <p:nvPicPr>
          <p:cNvPr id="6" name="Picture 2" descr="D:\Химия\Уроки\картинки урок знаний\Неметаллы\озон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685804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24744" cy="85725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Озон в природе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6777317" cy="350897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Содержится в воздухе сосновых лесов и морского побережья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osn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45" y="2928934"/>
            <a:ext cx="4008540" cy="3000396"/>
          </a:xfrm>
          <a:prstGeom prst="rect">
            <a:avLst/>
          </a:prstGeom>
        </p:spPr>
      </p:pic>
      <p:pic>
        <p:nvPicPr>
          <p:cNvPr id="6146" name="Picture 2" descr="D:\Химия\Мои рисунки\Мир\природа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000501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Получение озона в лаборатории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714488"/>
            <a:ext cx="7858180" cy="471490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Получают в специальных приборах – озонаторах при действии на кислород электрическим разрядом без искр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D:\Химия\Уроки\картинки урок знаний\Неметаллы\Подгруппа кислорода\Кислород\Clipboar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496"/>
            <a:ext cx="3500462" cy="3582140"/>
          </a:xfrm>
          <a:prstGeom prst="rect">
            <a:avLst/>
          </a:prstGeom>
          <a:noFill/>
        </p:spPr>
      </p:pic>
      <p:pic>
        <p:nvPicPr>
          <p:cNvPr id="7" name="Рисунок 6" descr="http://ext.spb.ru/images/%D0%9D%D0%98%D0%9D%D0%90/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02474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Значение озона для Земли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6146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Задерживает ультрафиолетовые лучи, которые разрушительно действуют на клетки живых организмов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Озоновый слой расположен на высоте 20 – 25 км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google.ru/url?source=imglanding&amp;ct=img&amp;q=http://lentachel.ru/image/hvrChr1C3Bh1Goya.jpg&amp;sa=X&amp;ei=DU6cTp2WK8Sr-ga-36nlBQ&amp;ved=0CA4Q8wc&amp;usg=AFQjCNHYWlMWPbe3ukBbuvETLHYTytaA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000528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001056" cy="1462087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Положение </a:t>
            </a:r>
            <a:r>
              <a:rPr lang="ru-RU" sz="3800" b="1" dirty="0">
                <a:solidFill>
                  <a:schemeClr val="tx1"/>
                </a:solidFill>
              </a:rPr>
              <a:t>неметаллов </a:t>
            </a:r>
            <a:r>
              <a:rPr lang="ru-RU" sz="3800" b="1" dirty="0" smtClean="0">
                <a:solidFill>
                  <a:schemeClr val="tx1"/>
                </a:solidFill>
              </a:rPr>
              <a:t/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в ПСХЭ Д. И. Менделеева</a:t>
            </a:r>
            <a:endParaRPr lang="ru-RU" sz="3800" b="1" dirty="0">
              <a:solidFill>
                <a:schemeClr val="tx1"/>
              </a:solidFill>
            </a:endParaRPr>
          </a:p>
        </p:txBody>
      </p:sp>
      <p:graphicFrame>
        <p:nvGraphicFramePr>
          <p:cNvPr id="27744" name="Group 96"/>
          <p:cNvGraphicFramePr>
            <a:graphicFrameLocks noGrp="1"/>
          </p:cNvGraphicFramePr>
          <p:nvPr>
            <p:ph type="tbl" idx="1"/>
          </p:nvPr>
        </p:nvGraphicFramePr>
        <p:xfrm>
          <a:off x="571473" y="1785925"/>
          <a:ext cx="7888318" cy="4510759"/>
        </p:xfrm>
        <a:graphic>
          <a:graphicData uri="http://schemas.openxmlformats.org/drawingml/2006/table">
            <a:tbl>
              <a:tblPr/>
              <a:tblGrid>
                <a:gridCol w="1285883"/>
                <a:gridCol w="943205"/>
                <a:gridCol w="943205"/>
                <a:gridCol w="943205"/>
                <a:gridCol w="943205"/>
                <a:gridCol w="943205"/>
                <a:gridCol w="943205"/>
                <a:gridCol w="943205"/>
              </a:tblGrid>
              <a:tr h="8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ahoma" pitchFamily="34" charset="0"/>
                        </a:rPr>
                        <a:t>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группы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периоды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VIII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Kr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8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Rn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12" name="Line 64"/>
          <p:cNvSpPr>
            <a:spLocks noChangeShapeType="1"/>
          </p:cNvSpPr>
          <p:nvPr/>
        </p:nvSpPr>
        <p:spPr bwMode="auto">
          <a:xfrm>
            <a:off x="571472" y="1785926"/>
            <a:ext cx="1285884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Химия\Уроки\картинки урок знаний\Ученые-химики\Лавуазье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4225925" cy="5572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857232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конце 18 века </a:t>
            </a:r>
            <a:br>
              <a:rPr lang="ru-RU" sz="2400" dirty="0" smtClean="0"/>
            </a:br>
            <a:r>
              <a:rPr lang="ru-RU" sz="2400" dirty="0" smtClean="0"/>
              <a:t>А-Л. Лавуазье </a:t>
            </a:r>
          </a:p>
          <a:p>
            <a:pPr algn="ctr"/>
            <a:r>
              <a:rPr lang="ru-RU" sz="2400" dirty="0"/>
              <a:t>у</a:t>
            </a:r>
            <a:r>
              <a:rPr lang="ru-RU" sz="2400" dirty="0" smtClean="0"/>
              <a:t>становил, что воздух – </a:t>
            </a:r>
          </a:p>
          <a:p>
            <a:pPr algn="ctr"/>
            <a:r>
              <a:rPr lang="ru-RU" sz="2400" dirty="0" smtClean="0"/>
              <a:t>не простое вещество.</a:t>
            </a:r>
          </a:p>
          <a:p>
            <a:pPr algn="ctr"/>
            <a:r>
              <a:rPr lang="ru-RU" sz="2400" dirty="0"/>
              <a:t>а</a:t>
            </a:r>
            <a:r>
              <a:rPr lang="ru-RU" sz="2400" dirty="0" smtClean="0"/>
              <a:t> смесь газов</a:t>
            </a:r>
            <a:endParaRPr lang="ru-RU" sz="2400" dirty="0"/>
          </a:p>
        </p:txBody>
      </p:sp>
      <p:pic>
        <p:nvPicPr>
          <p:cNvPr id="2050" name="Picture 2" descr="D:\Химия\Уроки\картинки урок знаний\Неметаллы\Подгруппа кислорода\Кислород\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4000508" cy="266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72494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Постоянные составляющие  воздуха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Азот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Кислород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2800" b="1" dirty="0" smtClean="0"/>
              <a:t>Благородные газы</a:t>
            </a:r>
            <a:endParaRPr lang="ru-RU" sz="2800" b="1" dirty="0"/>
          </a:p>
        </p:txBody>
      </p:sp>
      <p:pic>
        <p:nvPicPr>
          <p:cNvPr id="3074" name="Picture 2" descr="D:\Химия\Уроки\картинки урок знаний\Неметаллы\Подгруппа кислорода\Кислород\september_kislorod_title.jpg"/>
          <p:cNvPicPr>
            <a:picLocks noChangeAspect="1" noChangeArrowheads="1"/>
          </p:cNvPicPr>
          <p:nvPr/>
        </p:nvPicPr>
        <p:blipFill>
          <a:blip r:embed="rId2"/>
          <a:srcRect l="50938"/>
          <a:stretch>
            <a:fillRect/>
          </a:stretch>
        </p:blipFill>
        <p:spPr bwMode="auto">
          <a:xfrm>
            <a:off x="5572132" y="2000240"/>
            <a:ext cx="2010657" cy="3048002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азот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3214710" cy="2428892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Благородные газы\1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14884"/>
            <a:ext cx="1714512" cy="1285884"/>
          </a:xfrm>
          <a:prstGeom prst="rect">
            <a:avLst/>
          </a:prstGeom>
          <a:noFill/>
        </p:spPr>
      </p:pic>
      <p:pic>
        <p:nvPicPr>
          <p:cNvPr id="3077" name="Picture 5" descr="D:\Химия\Уроки\картинки урок знаний\Неметаллы\Благородные газы\1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714884"/>
            <a:ext cx="1714512" cy="1285884"/>
          </a:xfrm>
          <a:prstGeom prst="rect">
            <a:avLst/>
          </a:prstGeom>
          <a:noFill/>
        </p:spPr>
      </p:pic>
      <p:pic>
        <p:nvPicPr>
          <p:cNvPr id="3078" name="Picture 6" descr="D:\Химия\Уроки\картинки урок знаний\Неметаллы\Благородные газы\HeTu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143512"/>
            <a:ext cx="1714512" cy="12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571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43932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Неметаллов в ПСХЭ больше, чем металлов.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В составе воды есть вещества водород и кислород.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Белый фосфор ядовит.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Элемент кислород образует два газа: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О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Инертные газы в реакции не вступают. 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571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858180" cy="46434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«Оловянная чума» — заболевание.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 «Оловянная чума» — превращение белого олова в серое.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 При обычных условиях фтор, хлор и бром – газы.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9. Неметаллы хорошо проводят тепло и электрический ток.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10. Живым организмам нужен кислород. 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57232"/>
            <a:ext cx="7024744" cy="5715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Ответы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2357430"/>
            <a:ext cx="6777317" cy="392909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1. Нет			6. Нет</a:t>
            </a:r>
          </a:p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2. Нет			7. Да		</a:t>
            </a:r>
          </a:p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3. Да			8. Нет		</a:t>
            </a:r>
          </a:p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4. Да 			9. Нет		</a:t>
            </a:r>
          </a:p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5. Да			10. Да		</a:t>
            </a:r>
          </a:p>
          <a:p>
            <a:pPr>
              <a:buNone/>
            </a:pPr>
            <a:r>
              <a:rPr lang="ru-RU" sz="77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>
              <a:buNone/>
            </a:pPr>
            <a:r>
              <a:rPr lang="ru-RU" sz="3200" dirty="0" smtClean="0"/>
              <a:t>				</a:t>
            </a:r>
          </a:p>
          <a:p>
            <a:pPr>
              <a:buNone/>
            </a:pPr>
            <a:r>
              <a:rPr lang="ru-RU" sz="3200" dirty="0" smtClean="0"/>
              <a:t>		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§ 14, вопросы 1-5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858180" cy="3891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				  			внимание!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86808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Простые вещества  - неметаллы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072494" cy="414340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Познакомиться с неметаллами как химическими элементами и простыми веществами.</a:t>
            </a:r>
          </a:p>
          <a:p>
            <a:pPr>
              <a:buNone/>
            </a:pPr>
            <a:r>
              <a:rPr lang="ru-RU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Сравнить простые вещества металлы и неметаллы. </a:t>
            </a:r>
            <a:br>
              <a:rPr lang="ru-RU" sz="1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Показать относительность деления веществ на металлы и неметаллы.</a:t>
            </a:r>
            <a:endParaRPr lang="ru-RU" sz="1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1530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Особенности строения атомов неметаллов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428868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Небольшой атомный радиус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357562"/>
            <a:ext cx="771530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внешнем уровне 4-8 электронов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879" y="4286256"/>
            <a:ext cx="7694335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Располагаются только в главных подгруппах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879" y="5214950"/>
            <a:ext cx="7694335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Высокое значение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электроотрицательности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857364"/>
            <a:ext cx="7772400" cy="22860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ФИЗИЧЕСКИЕ СВОЙСТВА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ПРОСТЫХ ВЕЩЕСТВ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28728" y="428604"/>
            <a:ext cx="60007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Агрегатное состояние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428736"/>
            <a:ext cx="2438172" cy="71438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Газы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42910" y="2643182"/>
            <a:ext cx="2428892" cy="1357322"/>
            <a:chOff x="500063" y="1000133"/>
            <a:chExt cx="2032554" cy="65752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0063" y="1000133"/>
              <a:ext cx="2032554" cy="657522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19321" y="1019391"/>
              <a:ext cx="1994038" cy="6190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/>
                <a:t>Не,</a:t>
              </a:r>
              <a:r>
                <a:rPr lang="en-US" sz="3200" b="1" kern="1200" dirty="0" smtClean="0"/>
                <a:t> N</a:t>
              </a:r>
              <a:r>
                <a:rPr lang="en-US" sz="3200" b="1" kern="1200" baseline="-25000" dirty="0" smtClean="0"/>
                <a:t>2</a:t>
              </a:r>
              <a:r>
                <a:rPr lang="ru-RU" sz="3200" b="1" dirty="0" smtClean="0"/>
                <a:t>,</a:t>
              </a:r>
              <a:r>
                <a:rPr lang="en-US" sz="3200" b="1" dirty="0" smtClean="0"/>
                <a:t> </a:t>
              </a:r>
              <a:r>
                <a:rPr lang="ru-RU" sz="3200" b="1" dirty="0" smtClean="0"/>
                <a:t>Н</a:t>
              </a:r>
              <a:r>
                <a:rPr lang="ru-RU" sz="3200" b="1" baseline="-25000" dirty="0" smtClean="0"/>
                <a:t>2</a:t>
              </a:r>
              <a:r>
                <a:rPr lang="ru-RU" sz="3200" b="1" dirty="0" smtClean="0"/>
                <a:t>,</a:t>
              </a:r>
              <a:endParaRPr lang="en-US" sz="3200" b="1" dirty="0" smtClean="0"/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/>
                <a:t>Cl</a:t>
              </a:r>
              <a:r>
                <a:rPr lang="en-US" sz="3200" b="1" baseline="-25000" dirty="0" smtClean="0"/>
                <a:t>2</a:t>
              </a:r>
              <a:r>
                <a:rPr lang="en-US" sz="3200" b="1" dirty="0" smtClean="0"/>
                <a:t>, </a:t>
              </a:r>
              <a:r>
                <a:rPr lang="en-US" sz="3200" b="1" kern="1200" dirty="0" smtClean="0"/>
                <a:t>O</a:t>
              </a:r>
              <a:r>
                <a:rPr lang="en-US" sz="3200" b="1" kern="1200" baseline="-25000" dirty="0" smtClean="0"/>
                <a:t>2</a:t>
              </a:r>
              <a:r>
                <a:rPr lang="en-US" sz="3200" b="1" kern="1200" dirty="0" smtClean="0"/>
                <a:t>, O</a:t>
              </a:r>
              <a:r>
                <a:rPr lang="en-US" sz="3200" b="1" kern="1200" baseline="-25000" dirty="0" smtClean="0"/>
                <a:t>3</a:t>
              </a:r>
              <a:endParaRPr lang="ru-RU" sz="3200" b="1" kern="1200" baseline="-25000" dirty="0"/>
            </a:p>
          </p:txBody>
        </p:sp>
      </p:grpSp>
      <p:pic>
        <p:nvPicPr>
          <p:cNvPr id="10" name="Рисунок 33" descr="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2913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500430" y="1428736"/>
            <a:ext cx="2438172" cy="65752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Жидкие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1428736"/>
            <a:ext cx="2405281" cy="642942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Твердые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68" y="2643182"/>
            <a:ext cx="2286016" cy="1143008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b="1" dirty="0" smtClean="0"/>
              <a:t>Br</a:t>
            </a:r>
            <a:r>
              <a:rPr lang="en-US" sz="3200" b="1" baseline="-25000" dirty="0" smtClean="0"/>
              <a:t>2</a:t>
            </a:r>
            <a:endParaRPr lang="ru-RU" sz="3200" b="1" dirty="0"/>
          </a:p>
        </p:txBody>
      </p:sp>
      <p:pic>
        <p:nvPicPr>
          <p:cNvPr id="23" name="Рисунок 32" descr="3.jpeg"/>
          <p:cNvPicPr>
            <a:picLocks noChangeAspect="1"/>
          </p:cNvPicPr>
          <p:nvPr/>
        </p:nvPicPr>
        <p:blipFill>
          <a:blip r:embed="rId3"/>
          <a:srcRect t="17873"/>
          <a:stretch>
            <a:fillRect/>
          </a:stretch>
        </p:blipFill>
        <p:spPr bwMode="auto">
          <a:xfrm>
            <a:off x="3857620" y="4429132"/>
            <a:ext cx="13772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6357950" y="2643182"/>
            <a:ext cx="2357454" cy="1357322"/>
          </a:xfrm>
          <a:prstGeom prst="roundRect">
            <a:avLst>
              <a:gd name="adj" fmla="val 1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b="1" dirty="0" smtClean="0"/>
              <a:t>I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, P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, C, </a:t>
            </a:r>
          </a:p>
          <a:p>
            <a:pPr algn="ctr"/>
            <a:r>
              <a:rPr lang="en-US" sz="3200" b="1" dirty="0" smtClean="0"/>
              <a:t>Si, B, S</a:t>
            </a:r>
            <a:r>
              <a:rPr lang="en-US" sz="3200" b="1" baseline="-25000" dirty="0" smtClean="0"/>
              <a:t>8</a:t>
            </a:r>
            <a:endParaRPr lang="ru-RU" sz="3200" b="1" dirty="0"/>
          </a:p>
        </p:txBody>
      </p:sp>
      <p:pic>
        <p:nvPicPr>
          <p:cNvPr id="25" name="Рисунок 29" descr="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457" y="4143380"/>
            <a:ext cx="16272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2426540" y="1002428"/>
            <a:ext cx="428628" cy="423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5400000">
            <a:off x="4214810" y="1214422"/>
            <a:ext cx="42862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500826" y="1000108"/>
            <a:ext cx="80690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Химия\Уроки\картинки урок знаний\Неметаллы\Кремний\кремн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14351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8143900" cy="7143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Цвет неметаллов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71538" y="1571612"/>
            <a:ext cx="2000264" cy="4064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Содержимое 5" descr="1263538964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r="75527"/>
          <a:stretch>
            <a:fillRect/>
          </a:stretch>
        </p:blipFill>
        <p:spPr>
          <a:xfrm>
            <a:off x="785786" y="2571744"/>
            <a:ext cx="1709750" cy="2507271"/>
          </a:xfrm>
        </p:spPr>
      </p:pic>
      <p:sp>
        <p:nvSpPr>
          <p:cNvPr id="7" name="TextBox 6"/>
          <p:cNvSpPr txBox="1"/>
          <p:nvPr/>
        </p:nvSpPr>
        <p:spPr>
          <a:xfrm>
            <a:off x="4643438" y="171448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ЧЕРНЫЙ </a:t>
            </a:r>
            <a:endParaRPr lang="ru-RU" sz="2800" dirty="0"/>
          </a:p>
        </p:txBody>
      </p:sp>
      <p:pic>
        <p:nvPicPr>
          <p:cNvPr id="2051" name="Picture 3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77322"/>
          <a:stretch>
            <a:fillRect/>
          </a:stretch>
        </p:blipFill>
        <p:spPr bwMode="auto">
          <a:xfrm>
            <a:off x="3500430" y="2214554"/>
            <a:ext cx="1524045" cy="2428892"/>
          </a:xfrm>
          <a:prstGeom prst="rect">
            <a:avLst/>
          </a:prstGeom>
          <a:noFill/>
        </p:spPr>
      </p:pic>
      <p:pic>
        <p:nvPicPr>
          <p:cNvPr id="11" name="Picture 5" descr="graphit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030526" cy="238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2976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4714884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4714884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ГРАФИТ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3" name="Picture 5" descr="D:\Химия\Уроки\картинки урок знаний\Неметаллы\Галогены\Cl1.jpg"/>
          <p:cNvPicPr>
            <a:picLocks noChangeAspect="1" noChangeArrowheads="1"/>
          </p:cNvPicPr>
          <p:nvPr/>
        </p:nvPicPr>
        <p:blipFill>
          <a:blip r:embed="rId4" cstate="print"/>
          <a:srcRect l="11565" t="20708" r="7415" b="26200"/>
          <a:stretch>
            <a:fillRect/>
          </a:stretch>
        </p:blipFill>
        <p:spPr bwMode="auto">
          <a:xfrm>
            <a:off x="3714744" y="5429263"/>
            <a:ext cx="3071834" cy="78581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5643578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ЖЕЛТО-ЗЕЛЕНЫЙ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592933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ХЛОР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86742" cy="642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Цвет неметаллов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285860"/>
            <a:ext cx="166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КРАСНЫЙ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285860"/>
            <a:ext cx="1541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ЖЕЛТЫЙ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285860"/>
            <a:ext cx="239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ФИОЛЕТОВЫЙ</a:t>
            </a:r>
            <a:endParaRPr lang="ru-RU" sz="2800" dirty="0"/>
          </a:p>
        </p:txBody>
      </p:sp>
      <p:pic>
        <p:nvPicPr>
          <p:cNvPr id="3074" name="Picture 2" descr="D:\Химия\Уроки\картинки урок знаний\Неметаллы\картинки Фосфор\1263538964.jpg"/>
          <p:cNvPicPr>
            <a:picLocks noChangeAspect="1" noChangeArrowheads="1"/>
          </p:cNvPicPr>
          <p:nvPr/>
        </p:nvPicPr>
        <p:blipFill>
          <a:blip r:embed="rId2"/>
          <a:srcRect l="24286" r="49196"/>
          <a:stretch>
            <a:fillRect/>
          </a:stretch>
        </p:blipFill>
        <p:spPr bwMode="auto">
          <a:xfrm>
            <a:off x="714348" y="1928802"/>
            <a:ext cx="1729666" cy="2357454"/>
          </a:xfrm>
          <a:prstGeom prst="rect">
            <a:avLst/>
          </a:prstGeom>
          <a:noFill/>
        </p:spPr>
      </p:pic>
      <p:pic>
        <p:nvPicPr>
          <p:cNvPr id="3075" name="Picture 3" descr="D:\Химия\Уроки\картинки урок знаний\Неметаллы\Подгруппа кислорода\Сера\Кри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2357454" cy="2357454"/>
          </a:xfrm>
          <a:prstGeom prst="rect">
            <a:avLst/>
          </a:prstGeom>
          <a:noFill/>
        </p:spPr>
      </p:pic>
      <p:pic>
        <p:nvPicPr>
          <p:cNvPr id="3076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928802"/>
            <a:ext cx="3231597" cy="23665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28662" y="4429132"/>
            <a:ext cx="10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ФОСФОР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442913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СЕРА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4429132"/>
            <a:ext cx="64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ЙОД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214950"/>
            <a:ext cx="22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БЕСЦВЕТНЫЙ</a:t>
            </a:r>
            <a:endParaRPr lang="ru-RU" sz="2800" dirty="0"/>
          </a:p>
        </p:txBody>
      </p:sp>
      <p:pic>
        <p:nvPicPr>
          <p:cNvPr id="17" name="Рисунок 5" descr="46220163_b.jpg"/>
          <p:cNvPicPr>
            <a:picLocks noChangeAspect="1"/>
          </p:cNvPicPr>
          <p:nvPr/>
        </p:nvPicPr>
        <p:blipFill>
          <a:blip r:embed="rId5"/>
          <a:srcRect t="10277" b="14361"/>
          <a:stretch>
            <a:fillRect/>
          </a:stretch>
        </p:blipFill>
        <p:spPr bwMode="auto">
          <a:xfrm>
            <a:off x="3143240" y="4786322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43504" y="585789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УГЛЕРОД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024744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Температура плавления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3 800</a:t>
            </a:r>
            <a:r>
              <a:rPr lang="ru-RU" b="1" baseline="30000" dirty="0" smtClean="0"/>
              <a:t>0</a:t>
            </a:r>
            <a:r>
              <a:rPr lang="ru-RU" b="1" dirty="0"/>
              <a:t> </a:t>
            </a:r>
            <a:r>
              <a:rPr lang="ru-RU" b="1" dirty="0" smtClean="0"/>
              <a:t>С – у графита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- 210</a:t>
            </a:r>
            <a:r>
              <a:rPr lang="ru-RU" b="1" baseline="30000" dirty="0" smtClean="0"/>
              <a:t>0</a:t>
            </a:r>
            <a:r>
              <a:rPr lang="ru-RU" b="1" dirty="0" smtClean="0"/>
              <a:t> С – у азота</a:t>
            </a:r>
            <a:endParaRPr lang="ru-RU" b="1" dirty="0"/>
          </a:p>
        </p:txBody>
      </p:sp>
      <p:pic>
        <p:nvPicPr>
          <p:cNvPr id="4" name="Picture 5" descr="graphit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2758532" cy="21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3055939" cy="261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739</TotalTime>
  <Words>487</Words>
  <Application>Microsoft Office PowerPoint</Application>
  <PresentationFormat>Экран (4:3)</PresentationFormat>
  <Paragraphs>189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Простые вещества  - неметаллы  </vt:lpstr>
      <vt:lpstr>Положение неметаллов  в ПСХЭ Д. И. Менделеева</vt:lpstr>
      <vt:lpstr>Тема. Простые вещества  - неметаллы</vt:lpstr>
      <vt:lpstr>Особенности строения атомов неметаллов </vt:lpstr>
      <vt:lpstr>ФИЗИЧЕСКИЕ СВОЙСТВА   ПРОСТЫХ ВЕЩЕСТВ</vt:lpstr>
      <vt:lpstr>Слайд 6</vt:lpstr>
      <vt:lpstr>Цвет неметаллов</vt:lpstr>
      <vt:lpstr>Цвет неметаллов</vt:lpstr>
      <vt:lpstr>Температура плавления</vt:lpstr>
      <vt:lpstr>Типы кристаллических решеток</vt:lpstr>
      <vt:lpstr>Веселая минутка</vt:lpstr>
      <vt:lpstr>Аллотропия</vt:lpstr>
      <vt:lpstr>Аллотропия </vt:lpstr>
      <vt:lpstr>Аллотропия </vt:lpstr>
      <vt:lpstr>Веселая минутка</vt:lpstr>
      <vt:lpstr>Озон (О3)</vt:lpstr>
      <vt:lpstr>Озон в природе</vt:lpstr>
      <vt:lpstr>Получение озона в лаборатории</vt:lpstr>
      <vt:lpstr>Значение озона для Земли</vt:lpstr>
      <vt:lpstr>Слайд 20</vt:lpstr>
      <vt:lpstr>Постоянные составляющие  воздуха</vt:lpstr>
      <vt:lpstr>Закрепление</vt:lpstr>
      <vt:lpstr>Закрепление</vt:lpstr>
      <vt:lpstr>Ответы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Неметаллы</dc:title>
  <dc:creator>Светлана</dc:creator>
  <cp:lastModifiedBy>Мама</cp:lastModifiedBy>
  <cp:revision>73</cp:revision>
  <dcterms:created xsi:type="dcterms:W3CDTF">2011-10-17T13:26:56Z</dcterms:created>
  <dcterms:modified xsi:type="dcterms:W3CDTF">2017-01-26T02:36:08Z</dcterms:modified>
</cp:coreProperties>
</file>