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93" r:id="rId3"/>
    <p:sldId id="257" r:id="rId4"/>
    <p:sldId id="290" r:id="rId5"/>
    <p:sldId id="287" r:id="rId6"/>
    <p:sldId id="288" r:id="rId7"/>
    <p:sldId id="289" r:id="rId8"/>
    <p:sldId id="294" r:id="rId9"/>
    <p:sldId id="258" r:id="rId10"/>
    <p:sldId id="265" r:id="rId11"/>
    <p:sldId id="259" r:id="rId12"/>
    <p:sldId id="260" r:id="rId13"/>
    <p:sldId id="261" r:id="rId14"/>
    <p:sldId id="262" r:id="rId15"/>
    <p:sldId id="277" r:id="rId16"/>
    <p:sldId id="278" r:id="rId17"/>
    <p:sldId id="279" r:id="rId18"/>
    <p:sldId id="263" r:id="rId19"/>
    <p:sldId id="264" r:id="rId20"/>
    <p:sldId id="283" r:id="rId21"/>
    <p:sldId id="292" r:id="rId22"/>
    <p:sldId id="295" r:id="rId23"/>
    <p:sldId id="270" r:id="rId24"/>
    <p:sldId id="269" r:id="rId25"/>
    <p:sldId id="268" r:id="rId26"/>
    <p:sldId id="267" r:id="rId27"/>
    <p:sldId id="302" r:id="rId28"/>
    <p:sldId id="272" r:id="rId29"/>
    <p:sldId id="296" r:id="rId30"/>
    <p:sldId id="297" r:id="rId31"/>
    <p:sldId id="301" r:id="rId32"/>
    <p:sldId id="300" r:id="rId33"/>
    <p:sldId id="298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8" autoAdjust="0"/>
    <p:restoredTop sz="94728" autoAdjust="0"/>
  </p:normalViewPr>
  <p:slideViewPr>
    <p:cSldViewPr>
      <p:cViewPr varScale="1">
        <p:scale>
          <a:sx n="86" d="100"/>
          <a:sy n="86" d="100"/>
        </p:scale>
        <p:origin x="-109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s://yandex.ru/search/?text=%D0%91%D0%BE%D1%80%D0%BE%D0%B4%D0%B8%D0%BD%20%D0%90%D0%BB%D0%B5%D0%BA%D1%81%D0%B0%D0%BD%D0%B4%D1%80&amp;lr=35&amp;clid=2186617&amp;nomisspell=1&amp;ento=0oCghydXc1NTI2NBgCQPBvYw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ttp://www.uchportal.ru/_ld/420/2651988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285728"/>
            <a:ext cx="3143272" cy="233859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85728"/>
            <a:ext cx="7772400" cy="2684471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Arial Black" pitchFamily="34" charset="0"/>
              </a:rPr>
              <a:t>                      </a:t>
            </a:r>
            <a:br>
              <a:rPr lang="ru-RU" dirty="0" smtClean="0">
                <a:latin typeface="Arial Black" pitchFamily="34" charset="0"/>
              </a:rPr>
            </a:br>
            <a:r>
              <a:rPr lang="ru-RU" dirty="0" smtClean="0">
                <a:latin typeface="Arial Black" pitchFamily="34" charset="0"/>
              </a:rPr>
              <a:t/>
            </a:r>
            <a:br>
              <a:rPr lang="ru-RU" dirty="0" smtClean="0">
                <a:latin typeface="Arial Black" pitchFamily="34" charset="0"/>
              </a:rPr>
            </a:br>
            <a:r>
              <a:rPr lang="ru-RU" dirty="0" smtClean="0">
                <a:latin typeface="Arial Black" pitchFamily="34" charset="0"/>
              </a:rPr>
              <a:t>            9 класс</a:t>
            </a:r>
            <a:br>
              <a:rPr lang="ru-RU" dirty="0" smtClean="0">
                <a:latin typeface="Arial Black" pitchFamily="34" charset="0"/>
              </a:rPr>
            </a:br>
            <a:r>
              <a:rPr lang="ru-RU" dirty="0" smtClean="0">
                <a:latin typeface="Arial Black" pitchFamily="34" charset="0"/>
              </a:rPr>
              <a:t/>
            </a:r>
            <a:br>
              <a:rPr lang="ru-RU" dirty="0" smtClean="0">
                <a:latin typeface="Arial Black" pitchFamily="34" charset="0"/>
              </a:rPr>
            </a:br>
            <a:r>
              <a:rPr lang="ru-RU" dirty="0" smtClean="0">
                <a:latin typeface="Arial Black" pitchFamily="34" charset="0"/>
              </a:rPr>
              <a:t/>
            </a:r>
            <a:br>
              <a:rPr lang="ru-RU" dirty="0" smtClean="0">
                <a:latin typeface="Arial Black" pitchFamily="34" charset="0"/>
              </a:rPr>
            </a:br>
            <a:r>
              <a:rPr lang="ru-RU" dirty="0" smtClean="0">
                <a:latin typeface="Arial Black" pitchFamily="34" charset="0"/>
              </a:rPr>
              <a:t> </a:t>
            </a:r>
            <a:r>
              <a:rPr lang="ru-RU" sz="7300" dirty="0" smtClean="0">
                <a:latin typeface="Arial Black" pitchFamily="34" charset="0"/>
              </a:rPr>
              <a:t>викторина</a:t>
            </a:r>
            <a:endParaRPr lang="ru-RU" sz="7300" dirty="0"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3786190"/>
            <a:ext cx="6715172" cy="2643206"/>
          </a:xfrm>
        </p:spPr>
        <p:txBody>
          <a:bodyPr>
            <a:normAutofit/>
          </a:bodyPr>
          <a:lstStyle/>
          <a:p>
            <a:r>
              <a:rPr lang="ru-RU" sz="8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Самое сильное звено</a:t>
            </a:r>
            <a:endParaRPr lang="ru-RU" sz="8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ХИМИЯ И ЕСТЕСТВОЗНАНИЕ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071546"/>
            <a:ext cx="8572560" cy="5572164"/>
          </a:xfrm>
        </p:spPr>
        <p:txBody>
          <a:bodyPr>
            <a:noAutofit/>
          </a:bodyPr>
          <a:lstStyle/>
          <a:p>
            <a:pPr lvl="0"/>
            <a:r>
              <a:rPr lang="ru-RU" sz="3000" dirty="0"/>
              <a:t>Самый распространенный элемент в </a:t>
            </a:r>
            <a:r>
              <a:rPr lang="ru-RU" sz="3000" dirty="0" smtClean="0"/>
              <a:t>природе</a:t>
            </a:r>
            <a:endParaRPr lang="ru-RU" sz="3000" dirty="0"/>
          </a:p>
          <a:p>
            <a:pPr lvl="0"/>
            <a:r>
              <a:rPr lang="ru-RU" sz="3000" dirty="0"/>
              <a:t>Вещество, находящееся в природе в трех агрегатных </a:t>
            </a:r>
            <a:r>
              <a:rPr lang="ru-RU" sz="3000" dirty="0" smtClean="0"/>
              <a:t>состояниях</a:t>
            </a:r>
            <a:endParaRPr lang="ru-RU" sz="3000" dirty="0"/>
          </a:p>
          <a:p>
            <a:pPr lvl="0"/>
            <a:r>
              <a:rPr lang="ru-RU" sz="3000" dirty="0"/>
              <a:t>Газ, находящийся в нижних слоях атмосферы, защищает все </a:t>
            </a:r>
            <a:r>
              <a:rPr lang="ru-RU" sz="3000" dirty="0" smtClean="0"/>
              <a:t>живое</a:t>
            </a:r>
            <a:endParaRPr lang="ru-RU" sz="3000" dirty="0"/>
          </a:p>
          <a:p>
            <a:pPr lvl="0"/>
            <a:r>
              <a:rPr lang="ru-RU" sz="3000" dirty="0"/>
              <a:t>Водная оболочка </a:t>
            </a:r>
            <a:r>
              <a:rPr lang="ru-RU" sz="3000" dirty="0" smtClean="0"/>
              <a:t>земли</a:t>
            </a:r>
            <a:endParaRPr lang="ru-RU" sz="3000" dirty="0"/>
          </a:p>
          <a:p>
            <a:pPr lvl="0"/>
            <a:r>
              <a:rPr lang="ru-RU" sz="3000" dirty="0"/>
              <a:t>Смесь газов, из которых состоит атмосфера  </a:t>
            </a:r>
          </a:p>
          <a:p>
            <a:pPr lvl="0"/>
            <a:r>
              <a:rPr lang="ru-RU" sz="3000" dirty="0"/>
              <a:t>В составе известняка, мрамора, мела содержится</a:t>
            </a:r>
            <a:r>
              <a:rPr lang="ru-RU" sz="3000" dirty="0" smtClean="0"/>
              <a:t>…</a:t>
            </a:r>
            <a:endParaRPr lang="ru-RU" sz="3000" dirty="0"/>
          </a:p>
          <a:p>
            <a:r>
              <a:rPr lang="ru-RU" sz="3000" dirty="0"/>
              <a:t>Второй по распространенности в земной коре </a:t>
            </a:r>
            <a:r>
              <a:rPr lang="ru-RU" sz="3000" dirty="0" smtClean="0"/>
              <a:t>элемент</a:t>
            </a:r>
            <a:endParaRPr lang="ru-RU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ХИМИЯ И ТЕХНОЛОГИЯ МЕТАЛЛОВ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572164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1</a:t>
            </a:r>
            <a:r>
              <a:rPr lang="ru-RU" dirty="0" smtClean="0"/>
              <a:t>. Белый </a:t>
            </a:r>
            <a:r>
              <a:rPr lang="ru-RU" dirty="0"/>
              <a:t>мягкий драгоценный металл, проводит тепло и электрический ток лучше других </a:t>
            </a:r>
            <a:r>
              <a:rPr lang="ru-RU" dirty="0" smtClean="0"/>
              <a:t>металлов</a:t>
            </a:r>
            <a:endParaRPr lang="ru-RU" dirty="0"/>
          </a:p>
          <a:p>
            <a:r>
              <a:rPr lang="ru-RU" dirty="0"/>
              <a:t>2</a:t>
            </a:r>
            <a:r>
              <a:rPr lang="ru-RU" dirty="0" smtClean="0"/>
              <a:t>. Единственный </a:t>
            </a:r>
            <a:r>
              <a:rPr lang="ru-RU" dirty="0"/>
              <a:t> « </a:t>
            </a:r>
            <a:r>
              <a:rPr lang="ru-RU" dirty="0" smtClean="0"/>
              <a:t>жидкий</a:t>
            </a:r>
            <a:r>
              <a:rPr lang="ru-RU" dirty="0"/>
              <a:t>»  металл, применяется в </a:t>
            </a:r>
            <a:r>
              <a:rPr lang="ru-RU" dirty="0" smtClean="0"/>
              <a:t>термометрах</a:t>
            </a:r>
            <a:endParaRPr lang="ru-RU" dirty="0"/>
          </a:p>
          <a:p>
            <a:r>
              <a:rPr lang="ru-RU" dirty="0"/>
              <a:t>3</a:t>
            </a:r>
            <a:r>
              <a:rPr lang="ru-RU" dirty="0" smtClean="0"/>
              <a:t>. Тугоплавкий </a:t>
            </a:r>
            <a:r>
              <a:rPr lang="ru-RU" dirty="0"/>
              <a:t>металл, применяется для изготовления нитей накаливания электроламп. </a:t>
            </a:r>
          </a:p>
          <a:p>
            <a:r>
              <a:rPr lang="ru-RU" dirty="0"/>
              <a:t>4</a:t>
            </a:r>
            <a:r>
              <a:rPr lang="ru-RU" dirty="0" smtClean="0"/>
              <a:t>. Металл </a:t>
            </a:r>
            <a:r>
              <a:rPr lang="ru-RU" dirty="0"/>
              <a:t>красного цвета, применяется для изготовления латуни, бронзы, </a:t>
            </a:r>
            <a:r>
              <a:rPr lang="ru-RU" dirty="0" smtClean="0"/>
              <a:t>мельхиора</a:t>
            </a:r>
            <a:endParaRPr lang="ru-RU" dirty="0"/>
          </a:p>
          <a:p>
            <a:r>
              <a:rPr lang="ru-RU" dirty="0"/>
              <a:t>5</a:t>
            </a:r>
            <a:r>
              <a:rPr lang="ru-RU" dirty="0" smtClean="0"/>
              <a:t>. Металл</a:t>
            </a:r>
            <a:r>
              <a:rPr lang="ru-RU" dirty="0"/>
              <a:t>,  используют преимущественно в виде сплавов: чугуна и </a:t>
            </a:r>
            <a:r>
              <a:rPr lang="ru-RU" dirty="0" smtClean="0"/>
              <a:t>стали</a:t>
            </a:r>
            <a:endParaRPr lang="ru-RU" dirty="0"/>
          </a:p>
          <a:p>
            <a:r>
              <a:rPr lang="ru-RU" dirty="0"/>
              <a:t>6</a:t>
            </a:r>
            <a:r>
              <a:rPr lang="ru-RU" dirty="0" smtClean="0"/>
              <a:t>. Драгоценный </a:t>
            </a:r>
            <a:r>
              <a:rPr lang="ru-RU" dirty="0"/>
              <a:t>металл желтого цвета, применяют в зубоврачебном </a:t>
            </a:r>
            <a:r>
              <a:rPr lang="ru-RU" dirty="0" smtClean="0"/>
              <a:t>деле</a:t>
            </a:r>
            <a:endParaRPr lang="ru-RU" dirty="0"/>
          </a:p>
          <a:p>
            <a:r>
              <a:rPr lang="ru-RU" dirty="0"/>
              <a:t>7</a:t>
            </a:r>
            <a:r>
              <a:rPr lang="ru-RU" dirty="0" smtClean="0"/>
              <a:t>. Тяжелый </a:t>
            </a:r>
            <a:r>
              <a:rPr lang="ru-RU" dirty="0"/>
              <a:t>металл необходимый нам на </a:t>
            </a:r>
            <a:r>
              <a:rPr lang="ru-RU" dirty="0" smtClean="0"/>
              <a:t>рыбалке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C000"/>
                </a:solidFill>
              </a:rPr>
              <a:t>ХИМИЯ И МАТЕМАТИКА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85860"/>
            <a:ext cx="8643998" cy="5429288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1</a:t>
            </a:r>
            <a:r>
              <a:rPr lang="ru-RU" sz="3500" dirty="0" smtClean="0"/>
              <a:t>. Как </a:t>
            </a:r>
            <a:r>
              <a:rPr lang="ru-RU" sz="3500" dirty="0"/>
              <a:t>называется число,  стоящее перед химической </a:t>
            </a:r>
            <a:r>
              <a:rPr lang="ru-RU" sz="3500" dirty="0" smtClean="0"/>
              <a:t>формулой или символом (знаком)? </a:t>
            </a:r>
            <a:endParaRPr lang="ru-RU" sz="3500" dirty="0"/>
          </a:p>
          <a:p>
            <a:r>
              <a:rPr lang="ru-RU" sz="3500" dirty="0" smtClean="0"/>
              <a:t>  2. Чему равен индекс при атоме водорода в молекуле воды? </a:t>
            </a:r>
          </a:p>
          <a:p>
            <a:r>
              <a:rPr lang="ru-RU" sz="3500" dirty="0" smtClean="0"/>
              <a:t>  3. Чему равна молярная масса воды?  </a:t>
            </a:r>
          </a:p>
          <a:p>
            <a:r>
              <a:rPr lang="ru-RU" sz="3500" dirty="0"/>
              <a:t>  4</a:t>
            </a:r>
            <a:r>
              <a:rPr lang="ru-RU" sz="3500" dirty="0" smtClean="0"/>
              <a:t>. Чему </a:t>
            </a:r>
            <a:r>
              <a:rPr lang="ru-RU" sz="3500" dirty="0"/>
              <a:t>равен объем 2 моль водорода?  </a:t>
            </a:r>
          </a:p>
          <a:p>
            <a:r>
              <a:rPr lang="ru-RU" sz="3500" dirty="0"/>
              <a:t>  5</a:t>
            </a:r>
            <a:r>
              <a:rPr lang="ru-RU" sz="3500" dirty="0" smtClean="0"/>
              <a:t>. Как </a:t>
            </a:r>
            <a:r>
              <a:rPr lang="ru-RU" sz="3500" dirty="0"/>
              <a:t>рассчитать количество вещества, зная массу и молярную массу? </a:t>
            </a:r>
          </a:p>
          <a:p>
            <a:r>
              <a:rPr lang="ru-RU" sz="3500" dirty="0"/>
              <a:t>  6</a:t>
            </a:r>
            <a:r>
              <a:rPr lang="ru-RU" sz="3500" dirty="0" smtClean="0"/>
              <a:t>. Определите </a:t>
            </a:r>
            <a:r>
              <a:rPr lang="ru-RU" sz="3500" dirty="0"/>
              <a:t>тип реакции по уравнению </a:t>
            </a:r>
            <a:r>
              <a:rPr lang="ru-RU" sz="3500" dirty="0" smtClean="0"/>
              <a:t/>
            </a:r>
            <a:br>
              <a:rPr lang="ru-RU" sz="3500" dirty="0" smtClean="0"/>
            </a:br>
            <a:r>
              <a:rPr lang="ru-RU" sz="3500" dirty="0" smtClean="0"/>
              <a:t>                          2Аl </a:t>
            </a:r>
            <a:r>
              <a:rPr lang="ru-RU" sz="3500" dirty="0"/>
              <a:t>+ </a:t>
            </a:r>
            <a:r>
              <a:rPr lang="ru-RU" sz="3500" dirty="0" smtClean="0"/>
              <a:t>3S </a:t>
            </a:r>
            <a:r>
              <a:rPr lang="ru-RU" sz="3500" dirty="0"/>
              <a:t>= </a:t>
            </a:r>
            <a:r>
              <a:rPr lang="ru-RU" sz="3500" dirty="0" smtClean="0"/>
              <a:t>Al</a:t>
            </a:r>
            <a:r>
              <a:rPr lang="ru-RU" sz="2100" dirty="0" smtClean="0"/>
              <a:t>2</a:t>
            </a:r>
            <a:r>
              <a:rPr lang="ru-RU" sz="3500" dirty="0" smtClean="0"/>
              <a:t> S</a:t>
            </a:r>
            <a:r>
              <a:rPr lang="ru-RU" sz="2100" dirty="0" smtClean="0"/>
              <a:t>3</a:t>
            </a:r>
            <a:endParaRPr lang="ru-RU" sz="2100" dirty="0"/>
          </a:p>
          <a:p>
            <a:r>
              <a:rPr lang="ru-RU" sz="3500" dirty="0"/>
              <a:t>  7</a:t>
            </a:r>
            <a:r>
              <a:rPr lang="ru-RU" sz="3500" dirty="0" smtClean="0"/>
              <a:t>. Сколько </a:t>
            </a:r>
            <a:r>
              <a:rPr lang="ru-RU" sz="3500" dirty="0"/>
              <a:t>моль вещества содержится </a:t>
            </a:r>
            <a:r>
              <a:rPr lang="ru-RU" sz="3500" dirty="0" smtClean="0"/>
              <a:t>в 2 г </a:t>
            </a:r>
            <a:br>
              <a:rPr lang="ru-RU" sz="3500" dirty="0" smtClean="0"/>
            </a:br>
            <a:r>
              <a:rPr lang="ru-RU" sz="3500" dirty="0" smtClean="0"/>
              <a:t>водорода</a:t>
            </a:r>
            <a:endParaRPr lang="ru-RU" sz="3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ХИМИЯ И ФИЗИКА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85860"/>
            <a:ext cx="8715436" cy="528641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  </a:t>
            </a:r>
            <a:r>
              <a:rPr lang="ru-RU" sz="3900" dirty="0" smtClean="0"/>
              <a:t>1. Заряд </a:t>
            </a:r>
            <a:r>
              <a:rPr lang="ru-RU" sz="3900" dirty="0"/>
              <a:t>протона</a:t>
            </a:r>
            <a:r>
              <a:rPr lang="ru-RU" sz="3900" dirty="0" smtClean="0"/>
              <a:t>…, электрона …</a:t>
            </a:r>
            <a:endParaRPr lang="ru-RU" sz="3900" dirty="0"/>
          </a:p>
          <a:p>
            <a:r>
              <a:rPr lang="ru-RU" sz="3900" dirty="0"/>
              <a:t>  2</a:t>
            </a:r>
            <a:r>
              <a:rPr lang="ru-RU" sz="3900" dirty="0" smtClean="0"/>
              <a:t>. Атом </a:t>
            </a:r>
            <a:r>
              <a:rPr lang="ru-RU" sz="3900" dirty="0"/>
              <a:t>состоит </a:t>
            </a:r>
            <a:r>
              <a:rPr lang="ru-RU" sz="3900" dirty="0" smtClean="0"/>
              <a:t>из …</a:t>
            </a:r>
            <a:endParaRPr lang="ru-RU" sz="3900" dirty="0"/>
          </a:p>
          <a:p>
            <a:r>
              <a:rPr lang="ru-RU" sz="3900" dirty="0"/>
              <a:t>  3.Ядро состоит </a:t>
            </a:r>
            <a:r>
              <a:rPr lang="ru-RU" sz="3900" dirty="0" smtClean="0"/>
              <a:t>из …</a:t>
            </a:r>
            <a:endParaRPr lang="ru-RU" sz="3900" dirty="0"/>
          </a:p>
          <a:p>
            <a:r>
              <a:rPr lang="ru-RU" sz="3900" dirty="0"/>
              <a:t>  4</a:t>
            </a:r>
            <a:r>
              <a:rPr lang="ru-RU" sz="3900" dirty="0" smtClean="0"/>
              <a:t>. Нуклоны – это …</a:t>
            </a:r>
            <a:endParaRPr lang="ru-RU" sz="3900" dirty="0"/>
          </a:p>
          <a:p>
            <a:r>
              <a:rPr lang="ru-RU" sz="3900" dirty="0"/>
              <a:t>  5</a:t>
            </a:r>
            <a:r>
              <a:rPr lang="ru-RU" sz="3900" dirty="0" smtClean="0"/>
              <a:t>. Атом, какого элемента самый легкий? </a:t>
            </a:r>
            <a:endParaRPr lang="ru-RU" sz="3900" dirty="0"/>
          </a:p>
          <a:p>
            <a:r>
              <a:rPr lang="ru-RU" sz="3900" dirty="0"/>
              <a:t>  6</a:t>
            </a:r>
            <a:r>
              <a:rPr lang="ru-RU" sz="3900" dirty="0" smtClean="0"/>
              <a:t>. Элемент </a:t>
            </a:r>
            <a:r>
              <a:rPr lang="ru-RU" sz="3900" dirty="0"/>
              <a:t>с зарядом </a:t>
            </a:r>
            <a:r>
              <a:rPr lang="ru-RU" sz="3900" dirty="0" smtClean="0"/>
              <a:t>ядра атома +8..</a:t>
            </a:r>
            <a:endParaRPr lang="ru-RU" sz="3900" dirty="0"/>
          </a:p>
          <a:p>
            <a:r>
              <a:rPr lang="ru-RU" sz="3900" dirty="0"/>
              <a:t>  7</a:t>
            </a:r>
            <a:r>
              <a:rPr lang="ru-RU" sz="3900" dirty="0" smtClean="0"/>
              <a:t>. Число </a:t>
            </a:r>
            <a:r>
              <a:rPr lang="ru-RU" sz="3900" dirty="0"/>
              <a:t>электронов в </a:t>
            </a:r>
            <a:r>
              <a:rPr lang="ru-RU" sz="3900" dirty="0" smtClean="0"/>
              <a:t>ионе натрия …</a:t>
            </a:r>
            <a:endParaRPr lang="ru-RU" sz="3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ХИМИЯ И РУССКИЙ ЯЗЫК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142984"/>
            <a:ext cx="8715436" cy="5429288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  1. Элемент, который получил </a:t>
            </a:r>
            <a:r>
              <a:rPr lang="ru-RU" dirty="0"/>
              <a:t>название от словосочетания  « рождающий воду</a:t>
            </a:r>
            <a:r>
              <a:rPr lang="ru-RU" dirty="0" smtClean="0"/>
              <a:t>»…</a:t>
            </a:r>
          </a:p>
          <a:p>
            <a:pPr>
              <a:buNone/>
            </a:pPr>
            <a:r>
              <a:rPr lang="ru-RU" b="1" dirty="0" smtClean="0"/>
              <a:t>Переведите</a:t>
            </a:r>
            <a:r>
              <a:rPr lang="ru-RU" dirty="0" smtClean="0"/>
              <a:t> с химического языка на общепринятый фразы:  </a:t>
            </a:r>
            <a:endParaRPr lang="ru-RU" dirty="0"/>
          </a:p>
          <a:p>
            <a:r>
              <a:rPr lang="ru-RU" dirty="0"/>
              <a:t>  </a:t>
            </a:r>
            <a:r>
              <a:rPr lang="ru-RU" dirty="0" smtClean="0"/>
              <a:t>2. « </a:t>
            </a:r>
            <a:r>
              <a:rPr lang="ru-RU" dirty="0"/>
              <a:t>Не все то </a:t>
            </a:r>
            <a:r>
              <a:rPr lang="ru-RU" dirty="0" err="1"/>
              <a:t>аурум</a:t>
            </a:r>
            <a:r>
              <a:rPr lang="ru-RU" dirty="0"/>
              <a:t>, что блестит</a:t>
            </a:r>
            <a:r>
              <a:rPr lang="ru-RU" dirty="0" smtClean="0"/>
              <a:t>».</a:t>
            </a:r>
            <a:endParaRPr lang="ru-RU" dirty="0"/>
          </a:p>
          <a:p>
            <a:r>
              <a:rPr lang="ru-RU" dirty="0"/>
              <a:t>  3</a:t>
            </a:r>
            <a:r>
              <a:rPr lang="ru-RU" dirty="0" smtClean="0"/>
              <a:t>. </a:t>
            </a:r>
            <a:r>
              <a:rPr lang="ru-RU" dirty="0" err="1" smtClean="0"/>
              <a:t>Феррумный</a:t>
            </a:r>
            <a:r>
              <a:rPr lang="ru-RU" dirty="0"/>
              <a:t> </a:t>
            </a:r>
            <a:r>
              <a:rPr lang="ru-RU" dirty="0" smtClean="0"/>
              <a:t>характер.</a:t>
            </a:r>
            <a:endParaRPr lang="ru-RU" dirty="0"/>
          </a:p>
          <a:p>
            <a:r>
              <a:rPr lang="ru-RU" dirty="0"/>
              <a:t>  4</a:t>
            </a:r>
            <a:r>
              <a:rPr lang="ru-RU" dirty="0" smtClean="0"/>
              <a:t>. Слово </a:t>
            </a:r>
            <a:r>
              <a:rPr lang="ru-RU" dirty="0" err="1"/>
              <a:t>аргентум</a:t>
            </a:r>
            <a:r>
              <a:rPr lang="ru-RU" dirty="0"/>
              <a:t>, а молчание </a:t>
            </a:r>
            <a:r>
              <a:rPr lang="ru-RU" dirty="0" err="1"/>
              <a:t>аурум</a:t>
            </a:r>
            <a:r>
              <a:rPr lang="ru-RU" dirty="0"/>
              <a:t> 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/>
              <a:t>  5.Много оксида водорода утекло с тех </a:t>
            </a:r>
            <a:r>
              <a:rPr lang="ru-RU" dirty="0" smtClean="0"/>
              <a:t>пор.</a:t>
            </a:r>
            <a:endParaRPr lang="ru-RU" dirty="0"/>
          </a:p>
          <a:p>
            <a:r>
              <a:rPr lang="ru-RU" dirty="0"/>
              <a:t>  6.Уходит как </a:t>
            </a:r>
            <a:r>
              <a:rPr lang="ru-RU" dirty="0" err="1"/>
              <a:t>аш-два-о</a:t>
            </a:r>
            <a:r>
              <a:rPr lang="ru-RU" dirty="0"/>
              <a:t> в оксид </a:t>
            </a:r>
            <a:r>
              <a:rPr lang="ru-RU" dirty="0" smtClean="0"/>
              <a:t>кремния.</a:t>
            </a:r>
            <a:r>
              <a:rPr lang="ru-RU" dirty="0"/>
              <a:t> </a:t>
            </a:r>
          </a:p>
          <a:p>
            <a:r>
              <a:rPr lang="ru-RU" dirty="0"/>
              <a:t>  </a:t>
            </a:r>
            <a:r>
              <a:rPr lang="ru-RU" dirty="0" smtClean="0"/>
              <a:t>7.Недо(хлорид натрия) </a:t>
            </a:r>
            <a:r>
              <a:rPr lang="ru-RU" dirty="0"/>
              <a:t>на столе, </a:t>
            </a:r>
            <a:r>
              <a:rPr lang="ru-RU" dirty="0" smtClean="0"/>
              <a:t>пере(хлорид натрия) на спине.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ХИМИЯ   И  ЛИТЕРАТУРА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85860"/>
            <a:ext cx="8643998" cy="5286412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О каком свойстве металлов говорится в приведенных ниже строках, написанных </a:t>
            </a:r>
            <a:br>
              <a:rPr lang="ru-RU" sz="3600" dirty="0" smtClean="0"/>
            </a:br>
            <a:r>
              <a:rPr lang="ru-RU" sz="3600" dirty="0" smtClean="0"/>
              <a:t>А.С. Пушкиным?</a:t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	</a:t>
            </a:r>
            <a:r>
              <a:rPr lang="ru-RU" sz="3800" dirty="0" smtClean="0"/>
              <a:t>Как адский луч, как молния богов,</a:t>
            </a:r>
            <a:br>
              <a:rPr lang="ru-RU" sz="3800" dirty="0" smtClean="0"/>
            </a:br>
            <a:r>
              <a:rPr lang="ru-RU" sz="3800" dirty="0" smtClean="0"/>
              <a:t>	Немое лезвие злодею в очи блещет,</a:t>
            </a:r>
            <a:br>
              <a:rPr lang="ru-RU" sz="3800" dirty="0" smtClean="0"/>
            </a:br>
            <a:r>
              <a:rPr lang="ru-RU" sz="3800" dirty="0" smtClean="0"/>
              <a:t>	И, озираясь, он трепещет</a:t>
            </a:r>
            <a:br>
              <a:rPr lang="ru-RU" sz="3800" dirty="0" smtClean="0"/>
            </a:br>
            <a:r>
              <a:rPr lang="ru-RU" sz="3800" dirty="0" smtClean="0"/>
              <a:t>	Среди своих пиров…</a:t>
            </a:r>
            <a:endParaRPr lang="ru-RU" sz="3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ХИМИЯ   И  ЛИТЕРАТУРА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85860"/>
            <a:ext cx="8643998" cy="5214974"/>
          </a:xfrm>
        </p:spPr>
        <p:txBody>
          <a:bodyPr/>
          <a:lstStyle/>
          <a:p>
            <a:r>
              <a:rPr lang="ru-RU" i="1" dirty="0" smtClean="0"/>
              <a:t>.</a:t>
            </a:r>
            <a:r>
              <a:rPr lang="ru-RU" dirty="0" smtClean="0"/>
              <a:t> </a:t>
            </a:r>
            <a:r>
              <a:rPr lang="ru-RU" sz="3600" dirty="0" smtClean="0"/>
              <a:t>Какое из физических свойств металлов вспоминается вам, глядя на строки стихотворения А.С. Пушкина «Кинжал»?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400" dirty="0" err="1" smtClean="0"/>
              <a:t>Лемносский</a:t>
            </a:r>
            <a:r>
              <a:rPr lang="ru-RU" sz="3400" dirty="0" smtClean="0"/>
              <a:t> бог тебя сковал</a:t>
            </a:r>
            <a:br>
              <a:rPr lang="ru-RU" sz="3400" dirty="0" smtClean="0"/>
            </a:br>
            <a:r>
              <a:rPr lang="ru-RU" sz="3400" dirty="0" smtClean="0"/>
              <a:t>Для рук бессмертной Немезиды,</a:t>
            </a:r>
            <a:br>
              <a:rPr lang="ru-RU" sz="3400" dirty="0" smtClean="0"/>
            </a:br>
            <a:r>
              <a:rPr lang="ru-RU" sz="3400" dirty="0" smtClean="0"/>
              <a:t>Свободы тайный страж, карающий кинжал,</a:t>
            </a:r>
            <a:br>
              <a:rPr lang="ru-RU" sz="3400" dirty="0" smtClean="0"/>
            </a:br>
            <a:r>
              <a:rPr lang="ru-RU" sz="3400" dirty="0" smtClean="0"/>
              <a:t>Последний судия Позора и Обиды.</a:t>
            </a:r>
            <a:endParaRPr lang="ru-RU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ХИМИЯ   И  ЛИТЕРАТУРА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14974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В произведении А. Беляева «Продавец воздуха» приводится описание свойств газа, без которого жизнь на Земле невозможна. Назовите этот газ.</a:t>
            </a:r>
          </a:p>
          <a:p>
            <a:r>
              <a:rPr lang="ru-RU" sz="3600" dirty="0" smtClean="0"/>
              <a:t>Кто из величайших русских химиков был отцом Любови Дмитриевны Блок, супруги известного русского поэта Александра Александровича Блока?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ХИМИЯ И ИНОСТРАННЫЙ ЯЗЫК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85860"/>
            <a:ext cx="8643998" cy="5429288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1. Название </a:t>
            </a:r>
            <a:r>
              <a:rPr lang="ru-RU" dirty="0"/>
              <a:t>этого металла происходит от латинского слова, которое в переводе означает «известь</a:t>
            </a:r>
            <a:r>
              <a:rPr lang="ru-RU" dirty="0" smtClean="0"/>
              <a:t>».</a:t>
            </a:r>
            <a:endParaRPr lang="ru-RU" dirty="0"/>
          </a:p>
          <a:p>
            <a:r>
              <a:rPr lang="ru-RU" dirty="0"/>
              <a:t> </a:t>
            </a:r>
            <a:r>
              <a:rPr lang="ru-RU" dirty="0" smtClean="0"/>
              <a:t>2. Этот </a:t>
            </a:r>
            <a:r>
              <a:rPr lang="ru-RU" dirty="0"/>
              <a:t>элемент получил свое название от латинского названия острова </a:t>
            </a:r>
            <a:r>
              <a:rPr lang="ru-RU" dirty="0" smtClean="0"/>
              <a:t>Кипр.</a:t>
            </a:r>
            <a:endParaRPr lang="ru-RU" dirty="0"/>
          </a:p>
          <a:p>
            <a:r>
              <a:rPr lang="ru-RU" dirty="0"/>
              <a:t>  3</a:t>
            </a:r>
            <a:r>
              <a:rPr lang="ru-RU" dirty="0" smtClean="0"/>
              <a:t>. Название этому химическому элементу дало греческое слово </a:t>
            </a:r>
            <a:r>
              <a:rPr lang="en-US" b="1" dirty="0" err="1" smtClean="0"/>
              <a:t>helios</a:t>
            </a:r>
            <a:r>
              <a:rPr lang="ru-RU" dirty="0" smtClean="0"/>
              <a:t>, в переводе означающее «Солнце»</a:t>
            </a:r>
            <a:endParaRPr lang="ru-RU" dirty="0"/>
          </a:p>
          <a:p>
            <a:r>
              <a:rPr lang="ru-RU" dirty="0"/>
              <a:t>  4</a:t>
            </a:r>
            <a:r>
              <a:rPr lang="ru-RU" dirty="0" smtClean="0"/>
              <a:t>. Ядовитый </a:t>
            </a:r>
            <a:r>
              <a:rPr lang="ru-RU" dirty="0"/>
              <a:t>газ, в переводе с греческого «зеленый</a:t>
            </a:r>
            <a:r>
              <a:rPr lang="ru-RU" dirty="0" smtClean="0"/>
              <a:t>».</a:t>
            </a:r>
            <a:endParaRPr lang="ru-RU" dirty="0"/>
          </a:p>
          <a:p>
            <a:r>
              <a:rPr lang="ru-RU" dirty="0"/>
              <a:t>  5</a:t>
            </a:r>
            <a:r>
              <a:rPr lang="ru-RU" dirty="0" smtClean="0"/>
              <a:t>. Элемент </a:t>
            </a:r>
            <a:r>
              <a:rPr lang="ru-RU" dirty="0"/>
              <a:t>7 группы, название которого происходит от греческого  «разрушительный</a:t>
            </a:r>
            <a:r>
              <a:rPr lang="ru-RU" dirty="0" smtClean="0"/>
              <a:t>».</a:t>
            </a:r>
            <a:endParaRPr lang="ru-RU" dirty="0"/>
          </a:p>
          <a:p>
            <a:r>
              <a:rPr lang="ru-RU" dirty="0"/>
              <a:t>  6</a:t>
            </a:r>
            <a:r>
              <a:rPr lang="ru-RU" dirty="0" smtClean="0"/>
              <a:t>. Элемент </a:t>
            </a:r>
            <a:r>
              <a:rPr lang="ru-RU" dirty="0"/>
              <a:t>в переводе с греческого  «несущий свет</a:t>
            </a:r>
            <a:r>
              <a:rPr lang="ru-RU" dirty="0" smtClean="0"/>
              <a:t>».</a:t>
            </a:r>
            <a:endParaRPr lang="ru-RU" dirty="0"/>
          </a:p>
          <a:p>
            <a:r>
              <a:rPr lang="ru-RU" dirty="0"/>
              <a:t>  7</a:t>
            </a:r>
            <a:r>
              <a:rPr lang="ru-RU" dirty="0" smtClean="0"/>
              <a:t>. Элемент</a:t>
            </a:r>
            <a:r>
              <a:rPr lang="ru-RU" dirty="0"/>
              <a:t>,  название которого произошло от латинского названия нашей </a:t>
            </a:r>
            <a:r>
              <a:rPr lang="ru-RU" dirty="0" smtClean="0"/>
              <a:t>планеты.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ХИМИЯ И ОБЖ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071546"/>
            <a:ext cx="8643998" cy="5786454"/>
          </a:xfrm>
        </p:spPr>
        <p:txBody>
          <a:bodyPr>
            <a:normAutofit fontScale="92500"/>
          </a:bodyPr>
          <a:lstStyle/>
          <a:p>
            <a:r>
              <a:rPr lang="ru-RU" sz="3000" dirty="0"/>
              <a:t>1</a:t>
            </a:r>
            <a:r>
              <a:rPr lang="ru-RU" sz="3000" dirty="0" smtClean="0"/>
              <a:t>. Назовите </a:t>
            </a:r>
            <a:r>
              <a:rPr lang="ru-RU" sz="3000" dirty="0"/>
              <a:t>формулу угарного </a:t>
            </a:r>
            <a:r>
              <a:rPr lang="ru-RU" sz="3000" dirty="0" smtClean="0"/>
              <a:t>газа.</a:t>
            </a:r>
            <a:endParaRPr lang="ru-RU" sz="3000" dirty="0"/>
          </a:p>
          <a:p>
            <a:r>
              <a:rPr lang="ru-RU" sz="3000" dirty="0"/>
              <a:t>2</a:t>
            </a:r>
            <a:r>
              <a:rPr lang="ru-RU" sz="3000" dirty="0" smtClean="0"/>
              <a:t>.  5-% </a:t>
            </a:r>
            <a:r>
              <a:rPr lang="ru-RU" sz="3000" dirty="0" err="1" smtClean="0"/>
              <a:t>спиртовый</a:t>
            </a:r>
            <a:r>
              <a:rPr lang="ru-RU" sz="3000" dirty="0" smtClean="0"/>
              <a:t> раствор простого вещества используется для дезинфекции кожи вокруг повреждений. Назовите элемент VII группы таблицы  Д.И. Менделеева, входящий в состав этого вещества.</a:t>
            </a:r>
            <a:endParaRPr lang="ru-RU" sz="3000" dirty="0"/>
          </a:p>
          <a:p>
            <a:r>
              <a:rPr lang="ru-RU" sz="3000" dirty="0"/>
              <a:t>3</a:t>
            </a:r>
            <a:r>
              <a:rPr lang="ru-RU" sz="3000" dirty="0" smtClean="0"/>
              <a:t>. Солью</a:t>
            </a:r>
            <a:r>
              <a:rPr lang="ru-RU" sz="3000" dirty="0"/>
              <a:t>,  какой кислоты является пищевая </a:t>
            </a:r>
            <a:r>
              <a:rPr lang="ru-RU" sz="3000" dirty="0" smtClean="0"/>
              <a:t>сода?</a:t>
            </a:r>
            <a:endParaRPr lang="ru-RU" sz="3000" dirty="0"/>
          </a:p>
          <a:p>
            <a:r>
              <a:rPr lang="ru-RU" sz="3000" dirty="0"/>
              <a:t>4</a:t>
            </a:r>
            <a:r>
              <a:rPr lang="ru-RU" sz="3000" dirty="0" smtClean="0"/>
              <a:t>. Назовите </a:t>
            </a:r>
            <a:r>
              <a:rPr lang="ru-RU" sz="3000" dirty="0"/>
              <a:t>элемент, из которого состоит вещество активированный </a:t>
            </a:r>
            <a:r>
              <a:rPr lang="ru-RU" sz="3000" dirty="0" smtClean="0"/>
              <a:t>уголь.</a:t>
            </a:r>
            <a:endParaRPr lang="ru-RU" sz="3000" dirty="0"/>
          </a:p>
          <a:p>
            <a:r>
              <a:rPr lang="ru-RU" sz="3000" dirty="0"/>
              <a:t>5</a:t>
            </a:r>
            <a:r>
              <a:rPr lang="ru-RU" sz="3000" dirty="0" smtClean="0"/>
              <a:t>. Какая кислота используется для гашения соды?</a:t>
            </a:r>
            <a:endParaRPr lang="ru-RU" sz="3000" dirty="0"/>
          </a:p>
          <a:p>
            <a:r>
              <a:rPr lang="ru-RU" sz="3000" dirty="0"/>
              <a:t>6</a:t>
            </a:r>
            <a:r>
              <a:rPr lang="ru-RU" sz="3000" dirty="0" smtClean="0"/>
              <a:t>. Как </a:t>
            </a:r>
            <a:r>
              <a:rPr lang="ru-RU" sz="3000" dirty="0"/>
              <a:t>называют соль, уксус, аспирин как вещества замедляющие скорость порчи </a:t>
            </a:r>
            <a:r>
              <a:rPr lang="ru-RU" sz="3000" dirty="0" smtClean="0"/>
              <a:t>продуктов?</a:t>
            </a:r>
            <a:endParaRPr lang="ru-RU" sz="3000" dirty="0"/>
          </a:p>
          <a:p>
            <a:r>
              <a:rPr lang="ru-RU" sz="3000" dirty="0"/>
              <a:t>7</a:t>
            </a:r>
            <a:r>
              <a:rPr lang="ru-RU" sz="3000" dirty="0" smtClean="0"/>
              <a:t>. Какой </a:t>
            </a:r>
            <a:r>
              <a:rPr lang="ru-RU" sz="3000" dirty="0"/>
              <a:t>газ используют для отопления в </a:t>
            </a:r>
            <a:r>
              <a:rPr lang="ru-RU" sz="3000" dirty="0" smtClean="0"/>
              <a:t>домах?</a:t>
            </a:r>
            <a:endParaRPr lang="ru-RU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КОНКУРС    КОМАНД       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I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ЭТАП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dirty="0" smtClean="0">
                <a:solidFill>
                  <a:schemeClr val="accent2">
                    <a:lumMod val="75000"/>
                  </a:schemeClr>
                </a:solidFill>
              </a:rPr>
              <a:t>КОНКУРС     ХИМИЧЕСКИХ   </a:t>
            </a:r>
          </a:p>
          <a:p>
            <a:pPr>
              <a:lnSpc>
                <a:spcPct val="200000"/>
              </a:lnSpc>
              <a:buNone/>
            </a:pP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</a:rPr>
              <a:t>		</a:t>
            </a:r>
            <a:r>
              <a:rPr lang="ru-RU" sz="3800" dirty="0" smtClean="0">
                <a:solidFill>
                  <a:schemeClr val="accent2">
                    <a:lumMod val="75000"/>
                  </a:schemeClr>
                </a:solidFill>
              </a:rPr>
              <a:t>АНАГРАММ, </a:t>
            </a:r>
          </a:p>
          <a:p>
            <a:pPr>
              <a:lnSpc>
                <a:spcPct val="200000"/>
              </a:lnSpc>
              <a:buNone/>
            </a:pPr>
            <a:r>
              <a:rPr lang="ru-RU" sz="3800" dirty="0" smtClean="0">
                <a:solidFill>
                  <a:schemeClr val="accent2">
                    <a:lumMod val="75000"/>
                  </a:schemeClr>
                </a:solidFill>
              </a:rPr>
              <a:t>			ГОЛОВОЛОМОК, </a:t>
            </a:r>
          </a:p>
          <a:p>
            <a:pPr>
              <a:lnSpc>
                <a:spcPct val="200000"/>
              </a:lnSpc>
              <a:buNone/>
            </a:pPr>
            <a:r>
              <a:rPr lang="ru-RU" sz="3800" dirty="0" smtClean="0">
                <a:solidFill>
                  <a:schemeClr val="accent2">
                    <a:lumMod val="75000"/>
                  </a:schemeClr>
                </a:solidFill>
              </a:rPr>
              <a:t>				КРИПТОГРАММ</a:t>
            </a:r>
            <a:endParaRPr lang="ru-RU" sz="3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857256"/>
          </a:xfrm>
        </p:spPr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Химия и быт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05840"/>
            <a:ext cx="8715436" cy="5705856"/>
          </a:xfrm>
        </p:spPr>
        <p:txBody>
          <a:bodyPr>
            <a:noAutofit/>
          </a:bodyPr>
          <a:lstStyle/>
          <a:p>
            <a:r>
              <a:rPr lang="ru-RU" sz="2600" dirty="0" smtClean="0"/>
              <a:t>Эти кислоты используется в кулинарии, а также для консервирования. Назовите их.</a:t>
            </a:r>
          </a:p>
          <a:p>
            <a:r>
              <a:rPr lang="ru-RU" sz="2600" dirty="0" smtClean="0"/>
              <a:t>Какой способ очистки чайной заварки от чаинок вы используете, когда наливаете ее из чайника в кружку через ситечко?</a:t>
            </a:r>
          </a:p>
          <a:p>
            <a:r>
              <a:rPr lang="ru-RU" sz="2600" dirty="0" smtClean="0"/>
              <a:t>При ремонтных работах часто используется гашеная известь, которая получается при смешивании негашеной извести с водой. Дайте химические названия этим веществам и произнесите их формулы.</a:t>
            </a:r>
          </a:p>
          <a:p>
            <a:r>
              <a:rPr lang="ru-RU" sz="2600" dirty="0" smtClean="0"/>
              <a:t>Старинные серебряные монеты, ювелирные серебряные украшения, серебряная посуда часто бывают покрыты черным налетом. К какому известному вам классу бинарных соединений относится этот налет?</a:t>
            </a:r>
            <a:br>
              <a:rPr lang="ru-RU" sz="2600" dirty="0" smtClean="0"/>
            </a:br>
            <a:r>
              <a:rPr lang="ru-RU" sz="2600" dirty="0" smtClean="0"/>
              <a:t/>
            </a:r>
            <a:br>
              <a:rPr lang="ru-RU" sz="2600" dirty="0" smtClean="0"/>
            </a:br>
            <a:r>
              <a:rPr lang="ru-RU" sz="2600" dirty="0" smtClean="0"/>
              <a:t/>
            </a:r>
            <a:br>
              <a:rPr lang="ru-RU" sz="2600" dirty="0" smtClean="0"/>
            </a:br>
            <a:r>
              <a:rPr lang="ru-RU" sz="2600" dirty="0" smtClean="0"/>
              <a:t/>
            </a:r>
            <a:br>
              <a:rPr lang="ru-RU" sz="2600" dirty="0" smtClean="0"/>
            </a:br>
            <a:endParaRPr lang="ru-RU" sz="2600" dirty="0" smtClean="0"/>
          </a:p>
          <a:p>
            <a:r>
              <a:rPr lang="ru-RU" sz="2600" dirty="0" smtClean="0"/>
              <a:t/>
            </a:r>
            <a:br>
              <a:rPr lang="ru-RU" sz="2600" dirty="0" smtClean="0"/>
            </a:br>
            <a:r>
              <a:rPr lang="ru-RU" sz="2600" dirty="0" smtClean="0"/>
              <a:t/>
            </a:r>
            <a:br>
              <a:rPr lang="ru-RU" sz="2600" dirty="0" smtClean="0"/>
            </a:br>
            <a:endParaRPr lang="ru-RU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857256"/>
          </a:xfrm>
        </p:spPr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Химия и быт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05840"/>
            <a:ext cx="8715436" cy="5705856"/>
          </a:xfrm>
        </p:spPr>
        <p:txBody>
          <a:bodyPr>
            <a:noAutofit/>
          </a:bodyPr>
          <a:lstStyle/>
          <a:p>
            <a:r>
              <a:rPr lang="ru-RU" sz="3600" dirty="0" smtClean="0"/>
              <a:t>Какой элемент используется при отбеливании белья?</a:t>
            </a:r>
          </a:p>
          <a:p>
            <a:r>
              <a:rPr lang="ru-RU" sz="3600" dirty="0" smtClean="0"/>
              <a:t>В какой воде меньше содержание примесей: дождевой, морской, минеральной?</a:t>
            </a:r>
          </a:p>
          <a:p>
            <a:r>
              <a:rPr lang="ru-RU" sz="3600" dirty="0" smtClean="0"/>
              <a:t>Какой химический элемент  используется  при борьбе с мышами (он же стал причиной смерти Наполеона)</a:t>
            </a:r>
            <a:r>
              <a:rPr lang="ru-RU" sz="2600" dirty="0" smtClean="0"/>
              <a:t/>
            </a:r>
            <a:br>
              <a:rPr lang="ru-RU" sz="2600" dirty="0" smtClean="0"/>
            </a:br>
            <a:r>
              <a:rPr lang="ru-RU" sz="2600" dirty="0" smtClean="0"/>
              <a:t/>
            </a:r>
            <a:br>
              <a:rPr lang="ru-RU" sz="2600" dirty="0" smtClean="0"/>
            </a:br>
            <a:r>
              <a:rPr lang="ru-RU" sz="2600" dirty="0" smtClean="0"/>
              <a:t/>
            </a:r>
            <a:br>
              <a:rPr lang="ru-RU" sz="2600" dirty="0" smtClean="0"/>
            </a:br>
            <a:r>
              <a:rPr lang="ru-RU" sz="2600" dirty="0" smtClean="0"/>
              <a:t/>
            </a:r>
            <a:br>
              <a:rPr lang="ru-RU" sz="2600" dirty="0" smtClean="0"/>
            </a:br>
            <a:endParaRPr lang="ru-RU" sz="2600" dirty="0" smtClean="0"/>
          </a:p>
          <a:p>
            <a:r>
              <a:rPr lang="ru-RU" sz="2600" dirty="0" smtClean="0"/>
              <a:t/>
            </a:r>
            <a:br>
              <a:rPr lang="ru-RU" sz="2600" dirty="0" smtClean="0"/>
            </a:br>
            <a:r>
              <a:rPr lang="ru-RU" sz="2600" dirty="0" smtClean="0"/>
              <a:t/>
            </a:r>
            <a:br>
              <a:rPr lang="ru-RU" sz="2600" dirty="0" smtClean="0"/>
            </a:br>
            <a:endParaRPr lang="ru-RU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214446"/>
          </a:xfrm>
        </p:spPr>
        <p:txBody>
          <a:bodyPr>
            <a:normAutofit fontScale="90000"/>
          </a:bodyPr>
          <a:lstStyle/>
          <a:p>
            <a:r>
              <a:rPr lang="ru-RU" sz="47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47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4700" dirty="0" smtClean="0">
                <a:solidFill>
                  <a:schemeClr val="accent2">
                    <a:lumMod val="75000"/>
                  </a:schemeClr>
                </a:solidFill>
              </a:rPr>
              <a:t>ХИМИЯ В ЦЕНТРЕ НАУК     </a:t>
            </a:r>
            <a:r>
              <a:rPr lang="en-US" sz="4700" dirty="0" smtClean="0">
                <a:solidFill>
                  <a:schemeClr val="accent2">
                    <a:lumMod val="75000"/>
                  </a:schemeClr>
                </a:solidFill>
              </a:rPr>
              <a:t>I</a:t>
            </a:r>
            <a:r>
              <a:rPr lang="ru-RU" sz="47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4700" dirty="0" smtClean="0">
                <a:solidFill>
                  <a:schemeClr val="accent2">
                    <a:lumMod val="75000"/>
                  </a:schemeClr>
                </a:solidFill>
              </a:rPr>
              <a:t>I</a:t>
            </a:r>
            <a:r>
              <a:rPr lang="ru-RU" sz="47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4700" dirty="0" smtClean="0">
                <a:solidFill>
                  <a:schemeClr val="accent2">
                    <a:lumMod val="75000"/>
                  </a:schemeClr>
                </a:solidFill>
              </a:rPr>
              <a:t>I</a:t>
            </a:r>
            <a:r>
              <a:rPr lang="ru-RU" sz="4700" dirty="0" smtClean="0">
                <a:solidFill>
                  <a:schemeClr val="accent2">
                    <a:lumMod val="75000"/>
                  </a:schemeClr>
                </a:solidFill>
              </a:rPr>
              <a:t>  ЭТАП </a:t>
            </a:r>
            <a:r>
              <a:rPr lang="ru-RU" dirty="0" smtClean="0"/>
              <a:t>КОНКУРС ЛУЧШИХ     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ru-RU" dirty="0"/>
          </a:p>
        </p:txBody>
      </p:sp>
      <p:pic>
        <p:nvPicPr>
          <p:cNvPr id="30722" name="Picture 2" descr="http://slavyankalr.ru/img/lr/pryamye_prodazhy_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928802"/>
            <a:ext cx="7643866" cy="45291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778307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ХИМИЯ И «ОБЩЕСТВОЗНАНИЕ»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142984"/>
            <a:ext cx="8501122" cy="5429288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  1. На </a:t>
            </a:r>
            <a:r>
              <a:rPr lang="ru-RU" dirty="0"/>
              <a:t>какие две группы делятся простые вещества? </a:t>
            </a:r>
          </a:p>
          <a:p>
            <a:r>
              <a:rPr lang="ru-RU" dirty="0"/>
              <a:t>  2</a:t>
            </a:r>
            <a:r>
              <a:rPr lang="ru-RU" dirty="0" smtClean="0"/>
              <a:t>. Как </a:t>
            </a:r>
            <a:r>
              <a:rPr lang="ru-RU" dirty="0"/>
              <a:t>называют бинарные вещества, один из элементов в которых кислород со степенью окисления </a:t>
            </a:r>
            <a:r>
              <a:rPr lang="ru-RU" dirty="0" smtClean="0"/>
              <a:t>  -2</a:t>
            </a:r>
            <a:r>
              <a:rPr lang="ru-RU" dirty="0"/>
              <a:t>? </a:t>
            </a:r>
          </a:p>
          <a:p>
            <a:r>
              <a:rPr lang="ru-RU" dirty="0"/>
              <a:t>  3</a:t>
            </a:r>
            <a:r>
              <a:rPr lang="ru-RU" dirty="0" smtClean="0"/>
              <a:t>. Сложные </a:t>
            </a:r>
            <a:r>
              <a:rPr lang="ru-RU" dirty="0"/>
              <a:t>вещества, состоящие из атомов водорода, способных замещаться атомами металлов, и кислотных остатков, называются</a:t>
            </a:r>
            <a:r>
              <a:rPr lang="ru-RU" dirty="0" smtClean="0"/>
              <a:t>…</a:t>
            </a:r>
            <a:endParaRPr lang="ru-RU" dirty="0"/>
          </a:p>
          <a:p>
            <a:r>
              <a:rPr lang="ru-RU" dirty="0"/>
              <a:t>  4</a:t>
            </a:r>
            <a:r>
              <a:rPr lang="ru-RU" dirty="0" smtClean="0"/>
              <a:t>. По </a:t>
            </a:r>
            <a:r>
              <a:rPr lang="ru-RU" dirty="0"/>
              <a:t>составу вещества бывают</a:t>
            </a:r>
            <a:r>
              <a:rPr lang="ru-RU" dirty="0" smtClean="0"/>
              <a:t>…</a:t>
            </a:r>
            <a:endParaRPr lang="ru-RU" dirty="0"/>
          </a:p>
          <a:p>
            <a:r>
              <a:rPr lang="ru-RU" dirty="0"/>
              <a:t>  5</a:t>
            </a:r>
            <a:r>
              <a:rPr lang="ru-RU" dirty="0" smtClean="0"/>
              <a:t>. Вещества</a:t>
            </a:r>
            <a:r>
              <a:rPr lang="ru-RU" dirty="0"/>
              <a:t>, состоящие из атомов металла и кислотного остатка, называются</a:t>
            </a:r>
            <a:r>
              <a:rPr lang="ru-RU" dirty="0" smtClean="0"/>
              <a:t>…</a:t>
            </a:r>
            <a:endParaRPr lang="ru-RU" dirty="0"/>
          </a:p>
          <a:p>
            <a:r>
              <a:rPr lang="ru-RU" dirty="0"/>
              <a:t>  6</a:t>
            </a:r>
            <a:r>
              <a:rPr lang="ru-RU" dirty="0" smtClean="0"/>
              <a:t>. Растворимые </a:t>
            </a:r>
            <a:r>
              <a:rPr lang="ru-RU" dirty="0"/>
              <a:t>в воде основания называют</a:t>
            </a:r>
            <a:r>
              <a:rPr lang="ru-RU" dirty="0" smtClean="0"/>
              <a:t>…</a:t>
            </a:r>
            <a:endParaRPr lang="ru-RU" dirty="0"/>
          </a:p>
          <a:p>
            <a:r>
              <a:rPr lang="ru-RU" dirty="0"/>
              <a:t>  7</a:t>
            </a:r>
            <a:r>
              <a:rPr lang="ru-RU" dirty="0" smtClean="0"/>
              <a:t>. К </a:t>
            </a:r>
            <a:r>
              <a:rPr lang="ru-RU" dirty="0"/>
              <a:t>какому классу соединений относится вода?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764453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ХИМИЯ И ИСТОРИЯ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142984"/>
            <a:ext cx="8715436" cy="5500726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  </a:t>
            </a:r>
            <a:r>
              <a:rPr lang="ru-RU" dirty="0" smtClean="0"/>
              <a:t>1.</a:t>
            </a:r>
            <a:r>
              <a:rPr lang="en-US" dirty="0" smtClean="0"/>
              <a:t> </a:t>
            </a:r>
            <a:r>
              <a:rPr lang="ru-RU" dirty="0" smtClean="0"/>
              <a:t>Когда </a:t>
            </a:r>
            <a:r>
              <a:rPr lang="ru-RU" dirty="0"/>
              <a:t>и где родился Д.И.Менделеев? </a:t>
            </a:r>
          </a:p>
          <a:p>
            <a:r>
              <a:rPr lang="ru-RU" dirty="0"/>
              <a:t>  2</a:t>
            </a:r>
            <a:r>
              <a:rPr lang="ru-RU" dirty="0" smtClean="0"/>
              <a:t>.</a:t>
            </a:r>
            <a:r>
              <a:rPr lang="en-US" dirty="0" smtClean="0"/>
              <a:t> </a:t>
            </a:r>
            <a:r>
              <a:rPr lang="ru-RU" dirty="0" smtClean="0"/>
              <a:t>Кем </a:t>
            </a:r>
            <a:r>
              <a:rPr lang="ru-RU" dirty="0"/>
              <a:t>работал отец Д.И.Менделеева? </a:t>
            </a:r>
          </a:p>
          <a:p>
            <a:r>
              <a:rPr lang="ru-RU" dirty="0"/>
              <a:t>  3</a:t>
            </a:r>
            <a:r>
              <a:rPr lang="ru-RU" dirty="0" smtClean="0"/>
              <a:t>.</a:t>
            </a:r>
            <a:r>
              <a:rPr lang="en-US" dirty="0" smtClean="0"/>
              <a:t> </a:t>
            </a:r>
            <a:r>
              <a:rPr lang="ru-RU" dirty="0" smtClean="0"/>
              <a:t>Откуда </a:t>
            </a:r>
            <a:r>
              <a:rPr lang="ru-RU" dirty="0"/>
              <a:t>произошла фамилия Менделеев? </a:t>
            </a:r>
          </a:p>
          <a:p>
            <a:r>
              <a:rPr lang="ru-RU" dirty="0"/>
              <a:t>  4</a:t>
            </a:r>
            <a:r>
              <a:rPr lang="ru-RU" dirty="0" smtClean="0"/>
              <a:t>.</a:t>
            </a:r>
            <a:r>
              <a:rPr lang="en-US" dirty="0" smtClean="0"/>
              <a:t> </a:t>
            </a:r>
            <a:r>
              <a:rPr lang="ru-RU" dirty="0" smtClean="0"/>
              <a:t>Какое </a:t>
            </a:r>
            <a:r>
              <a:rPr lang="ru-RU" dirty="0"/>
              <a:t>высшее учебное заведение окончил Д.И</a:t>
            </a:r>
            <a:r>
              <a:rPr lang="ru-RU" dirty="0" smtClean="0"/>
              <a:t>. Менделеев</a:t>
            </a:r>
            <a:r>
              <a:rPr lang="ru-RU" dirty="0"/>
              <a:t>? </a:t>
            </a:r>
          </a:p>
          <a:p>
            <a:r>
              <a:rPr lang="ru-RU" dirty="0"/>
              <a:t>  5</a:t>
            </a:r>
            <a:r>
              <a:rPr lang="ru-RU" dirty="0" smtClean="0"/>
              <a:t>.</a:t>
            </a:r>
            <a:r>
              <a:rPr lang="en-US" dirty="0" smtClean="0"/>
              <a:t> </a:t>
            </a:r>
            <a:r>
              <a:rPr lang="ru-RU" dirty="0" smtClean="0"/>
              <a:t>Профессором</a:t>
            </a:r>
            <a:r>
              <a:rPr lang="ru-RU" dirty="0"/>
              <a:t>,  какого университета был Менделеев, когда открыл Периодический закон? </a:t>
            </a:r>
          </a:p>
          <a:p>
            <a:r>
              <a:rPr lang="ru-RU" dirty="0"/>
              <a:t>  6</a:t>
            </a:r>
            <a:r>
              <a:rPr lang="ru-RU" dirty="0" smtClean="0"/>
              <a:t>.</a:t>
            </a:r>
            <a:r>
              <a:rPr lang="en-US" dirty="0" smtClean="0"/>
              <a:t> </a:t>
            </a:r>
            <a:r>
              <a:rPr lang="ru-RU" dirty="0" smtClean="0"/>
              <a:t>Какое </a:t>
            </a:r>
            <a:r>
              <a:rPr lang="ru-RU" dirty="0"/>
              <a:t>важное </a:t>
            </a:r>
            <a:r>
              <a:rPr lang="ru-RU" dirty="0" smtClean="0"/>
              <a:t>событие </a:t>
            </a:r>
            <a:r>
              <a:rPr lang="ru-RU" dirty="0"/>
              <a:t>произошло в 1860 году в немецком городе Карлсруэ? </a:t>
            </a:r>
          </a:p>
          <a:p>
            <a:r>
              <a:rPr lang="ru-RU" dirty="0"/>
              <a:t>  7</a:t>
            </a:r>
            <a:r>
              <a:rPr lang="ru-RU" dirty="0" smtClean="0"/>
              <a:t>.</a:t>
            </a:r>
            <a:r>
              <a:rPr lang="en-US" dirty="0" smtClean="0"/>
              <a:t> </a:t>
            </a:r>
            <a:r>
              <a:rPr lang="ru-RU" dirty="0" smtClean="0"/>
              <a:t>Когда </a:t>
            </a:r>
            <a:r>
              <a:rPr lang="ru-RU" dirty="0"/>
              <a:t>и отчего умер </a:t>
            </a:r>
            <a:r>
              <a:rPr lang="ru-RU" dirty="0" smtClean="0"/>
              <a:t>Д.И. Менделеев</a:t>
            </a:r>
            <a:r>
              <a:rPr lang="ru-RU" dirty="0"/>
              <a:t>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ХИМИЯ И… ХИМИЯ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14422"/>
            <a:ext cx="8715436" cy="5429288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/>
              <a:t>  </a:t>
            </a:r>
            <a:r>
              <a:rPr lang="ru-RU" sz="4300" dirty="0" smtClean="0"/>
              <a:t>1. Щелочи и кислоты можно распознать с помощью…</a:t>
            </a:r>
          </a:p>
          <a:p>
            <a:pPr algn="just"/>
            <a:r>
              <a:rPr lang="ru-RU" sz="3900" dirty="0" smtClean="0"/>
              <a:t>  2. При взаимодействии вещества с кислородом образуются …</a:t>
            </a:r>
          </a:p>
          <a:p>
            <a:pPr algn="just"/>
            <a:r>
              <a:rPr lang="ru-RU" sz="3900" dirty="0" smtClean="0"/>
              <a:t>  3. Реакции,  протекающие между кислотами и основаниями с образованием воды и соли называются…</a:t>
            </a:r>
          </a:p>
          <a:p>
            <a:pPr algn="just"/>
            <a:r>
              <a:rPr lang="ru-RU" sz="3900" dirty="0" smtClean="0"/>
              <a:t>  4. Назовите любые три признака химической реакции (на выбор)</a:t>
            </a:r>
          </a:p>
          <a:p>
            <a:pPr algn="just"/>
            <a:r>
              <a:rPr lang="ru-RU" sz="3900" dirty="0" smtClean="0"/>
              <a:t>  5. К какому классу веществ относятся: хлорид натрия, сульфат меди, карбонат кальция? </a:t>
            </a:r>
          </a:p>
          <a:p>
            <a:pPr algn="just"/>
            <a:r>
              <a:rPr lang="ru-RU" sz="3900" dirty="0" smtClean="0"/>
              <a:t>  6. Степень окисления натрия в соединениях…</a:t>
            </a:r>
          </a:p>
          <a:p>
            <a:pPr algn="just"/>
            <a:r>
              <a:rPr lang="ru-RU" sz="3900" dirty="0" smtClean="0"/>
              <a:t>  7. Для прекращения реакции горения необходимо…</a:t>
            </a:r>
            <a:endParaRPr lang="ru-RU" sz="3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ХИМИЯ И КРИМИНАЛИСТИКА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429288"/>
          </a:xfrm>
        </p:spPr>
        <p:txBody>
          <a:bodyPr>
            <a:normAutofit/>
          </a:bodyPr>
          <a:lstStyle/>
          <a:p>
            <a:pPr lvl="0"/>
            <a:r>
              <a:rPr lang="ru-RU" dirty="0"/>
              <a:t>Я - металл серебристый и легкий,</a:t>
            </a:r>
          </a:p>
          <a:p>
            <a:pPr>
              <a:buNone/>
            </a:pPr>
            <a:r>
              <a:rPr lang="ru-RU" dirty="0"/>
              <a:t>И зовусь  «самолетный металл»,</a:t>
            </a:r>
          </a:p>
          <a:p>
            <a:pPr>
              <a:buNone/>
            </a:pPr>
            <a:r>
              <a:rPr lang="ru-RU" dirty="0"/>
              <a:t>И покрыт я оксидною пленкой,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/>
              <a:t> Чтоб меня кислород не достал. </a:t>
            </a:r>
            <a:endParaRPr lang="ru-RU" dirty="0" smtClean="0"/>
          </a:p>
          <a:p>
            <a:pPr>
              <a:buNone/>
            </a:pPr>
            <a:r>
              <a:rPr lang="ru-RU" dirty="0"/>
              <a:t> </a:t>
            </a:r>
          </a:p>
          <a:p>
            <a:pPr lvl="0">
              <a:tabLst>
                <a:tab pos="1620838" algn="l"/>
                <a:tab pos="1703388" algn="l"/>
              </a:tabLst>
            </a:pPr>
            <a:r>
              <a:rPr lang="ru-RU" dirty="0" smtClean="0"/>
              <a:t>              Я </a:t>
            </a:r>
            <a:r>
              <a:rPr lang="ru-RU" dirty="0"/>
              <a:t>- газ легчайший и бесцветный,</a:t>
            </a:r>
          </a:p>
          <a:p>
            <a:pPr>
              <a:buNone/>
            </a:pPr>
            <a:r>
              <a:rPr lang="ru-RU" dirty="0" smtClean="0"/>
              <a:t>                 Не </a:t>
            </a:r>
            <a:r>
              <a:rPr lang="ru-RU" dirty="0"/>
              <a:t>ядовитый и безвредный,</a:t>
            </a:r>
          </a:p>
          <a:p>
            <a:pPr>
              <a:buNone/>
            </a:pPr>
            <a:r>
              <a:rPr lang="ru-RU" dirty="0" smtClean="0"/>
              <a:t>                 Объединяясь </a:t>
            </a:r>
            <a:r>
              <a:rPr lang="ru-RU" dirty="0"/>
              <a:t>с кислородом,</a:t>
            </a:r>
          </a:p>
          <a:p>
            <a:pPr>
              <a:buNone/>
            </a:pPr>
            <a:r>
              <a:rPr lang="ru-RU" dirty="0" smtClean="0"/>
              <a:t>                 Я </a:t>
            </a:r>
            <a:r>
              <a:rPr lang="ru-RU" dirty="0"/>
              <a:t>для питья даю </a:t>
            </a:r>
            <a:r>
              <a:rPr lang="ru-RU" dirty="0" smtClean="0"/>
              <a:t>вам </a:t>
            </a:r>
            <a:r>
              <a:rPr lang="ru-RU" dirty="0"/>
              <a:t>воду. 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64453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ХИМИЯ И КРИМИНАЛИСТИКА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429288"/>
          </a:xfrm>
        </p:spPr>
        <p:txBody>
          <a:bodyPr/>
          <a:lstStyle/>
          <a:p>
            <a:pPr lvl="0"/>
            <a:r>
              <a:rPr lang="ru-RU" dirty="0"/>
              <a:t>Из меня состоит все живое,</a:t>
            </a:r>
          </a:p>
          <a:p>
            <a:pPr>
              <a:buNone/>
            </a:pPr>
            <a:r>
              <a:rPr lang="ru-RU" dirty="0"/>
              <a:t>Я – графит, антрацит и алмаз.</a:t>
            </a:r>
          </a:p>
          <a:p>
            <a:pPr>
              <a:buNone/>
            </a:pPr>
            <a:r>
              <a:rPr lang="ru-RU" dirty="0"/>
              <a:t>Я на улице в школе и в поле,</a:t>
            </a:r>
          </a:p>
          <a:p>
            <a:pPr>
              <a:buNone/>
            </a:pPr>
            <a:r>
              <a:rPr lang="ru-RU" dirty="0"/>
              <a:t>Я в деревьях и в каждом из Вас</a:t>
            </a:r>
            <a:r>
              <a:rPr lang="ru-RU" dirty="0" smtClean="0"/>
              <a:t>.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/>
              <a:t> </a:t>
            </a:r>
          </a:p>
          <a:p>
            <a:pPr lvl="0"/>
            <a:r>
              <a:rPr lang="en-US" dirty="0" smtClean="0"/>
              <a:t>                           </a:t>
            </a:r>
            <a:r>
              <a:rPr lang="ru-RU" dirty="0" smtClean="0"/>
              <a:t>Элемент четвертой группы </a:t>
            </a:r>
            <a:endParaRPr lang="ru-RU" dirty="0"/>
          </a:p>
          <a:p>
            <a:pPr>
              <a:buNone/>
            </a:pPr>
            <a:r>
              <a:rPr lang="en-US" dirty="0" smtClean="0"/>
              <a:t>                              </a:t>
            </a:r>
            <a:r>
              <a:rPr lang="ru-RU" dirty="0" smtClean="0"/>
              <a:t>Перед </a:t>
            </a:r>
            <a:r>
              <a:rPr lang="ru-RU" dirty="0"/>
              <a:t>всеми на виду,</a:t>
            </a:r>
          </a:p>
          <a:p>
            <a:pPr>
              <a:buNone/>
            </a:pPr>
            <a:r>
              <a:rPr lang="en-US" dirty="0" smtClean="0"/>
              <a:t>                              </a:t>
            </a:r>
            <a:r>
              <a:rPr lang="ru-RU" dirty="0" smtClean="0"/>
              <a:t>Стоит </a:t>
            </a:r>
            <a:r>
              <a:rPr lang="ru-RU" dirty="0"/>
              <a:t> «Т» на  « Р» исправить,</a:t>
            </a:r>
            <a:br>
              <a:rPr lang="ru-RU" dirty="0"/>
            </a:br>
            <a:r>
              <a:rPr lang="en-US" dirty="0" smtClean="0"/>
              <a:t>                          </a:t>
            </a:r>
            <a:r>
              <a:rPr lang="ru-RU" dirty="0" smtClean="0"/>
              <a:t>Будет </a:t>
            </a:r>
            <a:r>
              <a:rPr lang="ru-RU" dirty="0"/>
              <a:t>деспот </a:t>
            </a:r>
            <a:r>
              <a:rPr lang="ru-RU" dirty="0" smtClean="0"/>
              <a:t>на</a:t>
            </a:r>
            <a:r>
              <a:rPr lang="en-US" dirty="0" smtClean="0"/>
              <a:t> </a:t>
            </a:r>
            <a:r>
              <a:rPr lang="ru-RU" dirty="0" smtClean="0"/>
              <a:t>беду.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ХИМИЯ И КРИМИНАЛИСТИКА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572164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dirty="0"/>
              <a:t>В холод прячется в нору,</a:t>
            </a:r>
          </a:p>
          <a:p>
            <a:pPr>
              <a:buNone/>
            </a:pPr>
            <a:r>
              <a:rPr lang="ru-RU" dirty="0"/>
              <a:t>Но зато растет в жару. </a:t>
            </a:r>
            <a:endParaRPr lang="ru-RU" dirty="0" smtClean="0"/>
          </a:p>
          <a:p>
            <a:pPr>
              <a:buNone/>
            </a:pPr>
            <a:r>
              <a:rPr lang="ru-RU" dirty="0"/>
              <a:t> </a:t>
            </a:r>
          </a:p>
          <a:p>
            <a:pPr lvl="0"/>
            <a:r>
              <a:rPr lang="ru-RU" dirty="0" smtClean="0"/>
              <a:t>                                          Только </a:t>
            </a:r>
            <a:r>
              <a:rPr lang="ru-RU" dirty="0"/>
              <a:t>в воду окунется,</a:t>
            </a:r>
          </a:p>
          <a:p>
            <a:pPr>
              <a:buNone/>
            </a:pPr>
            <a:r>
              <a:rPr lang="ru-RU" dirty="0" smtClean="0"/>
              <a:t>                                              Невидимкой </a:t>
            </a:r>
            <a:r>
              <a:rPr lang="ru-RU" dirty="0"/>
              <a:t>обернется.  </a:t>
            </a:r>
          </a:p>
          <a:p>
            <a:pPr lvl="0"/>
            <a:r>
              <a:rPr lang="ru-RU" dirty="0"/>
              <a:t>Я – </a:t>
            </a:r>
            <a:r>
              <a:rPr lang="ru-RU" dirty="0" smtClean="0"/>
              <a:t>иду, иду</a:t>
            </a:r>
            <a:r>
              <a:rPr lang="ru-RU" dirty="0"/>
              <a:t>, </a:t>
            </a:r>
            <a:r>
              <a:rPr lang="ru-RU" dirty="0" smtClean="0"/>
              <a:t>иду</a:t>
            </a:r>
            <a:r>
              <a:rPr lang="ru-RU" dirty="0"/>
              <a:t>,</a:t>
            </a:r>
          </a:p>
          <a:p>
            <a:pPr>
              <a:buNone/>
            </a:pPr>
            <a:r>
              <a:rPr lang="ru-RU" dirty="0"/>
              <a:t>С  места все- же не сойду,</a:t>
            </a:r>
          </a:p>
          <a:p>
            <a:pPr>
              <a:buNone/>
            </a:pPr>
            <a:r>
              <a:rPr lang="ru-RU" dirty="0"/>
              <a:t>Если - ж слог один убавить</a:t>
            </a:r>
            <a:r>
              <a:rPr lang="ru-RU" dirty="0" smtClean="0"/>
              <a:t>,</a:t>
            </a:r>
            <a:endParaRPr lang="ru-RU" dirty="0"/>
          </a:p>
          <a:p>
            <a:pPr>
              <a:buNone/>
            </a:pPr>
            <a:r>
              <a:rPr lang="ru-RU" dirty="0"/>
              <a:t>А другой туда добавить,</a:t>
            </a:r>
          </a:p>
          <a:p>
            <a:pPr marL="0" indent="1588">
              <a:buNone/>
            </a:pPr>
            <a:r>
              <a:rPr lang="ru-RU" dirty="0"/>
              <a:t>То могу </a:t>
            </a:r>
            <a:r>
              <a:rPr lang="ru-RU" dirty="0" smtClean="0"/>
              <a:t>я, </a:t>
            </a:r>
            <a:r>
              <a:rPr lang="ru-RU" dirty="0"/>
              <a:t>для </a:t>
            </a:r>
            <a:r>
              <a:rPr lang="ru-RU" dirty="0" smtClean="0"/>
              <a:t>примера,</a:t>
            </a:r>
            <a:br>
              <a:rPr lang="ru-RU" dirty="0" smtClean="0"/>
            </a:br>
            <a:r>
              <a:rPr lang="ru-RU" dirty="0" smtClean="0"/>
              <a:t>Показать вам </a:t>
            </a:r>
            <a:r>
              <a:rPr lang="ru-RU" dirty="0"/>
              <a:t>массы меру.  </a:t>
            </a:r>
            <a:r>
              <a:rPr lang="ru-RU" dirty="0" smtClean="0"/>
              <a:t>   </a:t>
            </a:r>
            <a:endParaRPr lang="ru-RU" dirty="0"/>
          </a:p>
        </p:txBody>
      </p:sp>
      <p:pic>
        <p:nvPicPr>
          <p:cNvPr id="1026" name="Picture 2" descr="http://tvc-saratov.ru/img/lenta/27005_140006375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8" y="4286256"/>
            <a:ext cx="2973042" cy="23177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dirty="0" smtClean="0">
                <a:solidFill>
                  <a:schemeClr val="accent2">
                    <a:lumMod val="75000"/>
                  </a:schemeClr>
                </a:solidFill>
              </a:rPr>
              <a:t>КОНКУРС   ЗРИТЕЛЕЙ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>
              <a:buNone/>
            </a:pPr>
            <a:r>
              <a:rPr lang="ru-RU" sz="5000" dirty="0" smtClean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ru-RU" sz="5400" dirty="0" smtClean="0">
                <a:solidFill>
                  <a:schemeClr val="accent2">
                    <a:lumMod val="75000"/>
                  </a:schemeClr>
                </a:solidFill>
              </a:rPr>
              <a:t>ХИМИЯ   </a:t>
            </a:r>
          </a:p>
          <a:p>
            <a:pPr>
              <a:lnSpc>
                <a:spcPct val="200000"/>
              </a:lnSpc>
              <a:buNone/>
            </a:pPr>
            <a:r>
              <a:rPr lang="ru-RU" sz="5400" dirty="0" smtClean="0">
                <a:solidFill>
                  <a:schemeClr val="accent2">
                    <a:lumMod val="75000"/>
                  </a:schemeClr>
                </a:solidFill>
              </a:rPr>
              <a:t>			В ЦЕНТРЕ  </a:t>
            </a:r>
          </a:p>
          <a:p>
            <a:pPr>
              <a:lnSpc>
                <a:spcPct val="200000"/>
              </a:lnSpc>
              <a:buNone/>
            </a:pPr>
            <a:r>
              <a:rPr lang="ru-RU" sz="5400" dirty="0" smtClean="0">
                <a:solidFill>
                  <a:schemeClr val="accent2">
                    <a:lumMod val="75000"/>
                  </a:schemeClr>
                </a:solidFill>
              </a:rPr>
              <a:t>					НАУК</a:t>
            </a:r>
          </a:p>
          <a:p>
            <a:pPr>
              <a:lnSpc>
                <a:spcPct val="200000"/>
              </a:lnSpc>
              <a:buNone/>
            </a:pPr>
            <a:r>
              <a:rPr lang="ru-RU" sz="5400" dirty="0" smtClean="0">
                <a:solidFill>
                  <a:schemeClr val="accent2">
                    <a:lumMod val="75000"/>
                  </a:schemeClr>
                </a:solidFill>
              </a:rPr>
              <a:t>				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401080" cy="85725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КОНКУРС   ХИМИЧЕСКИХ   АНАГРАММ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572164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1</a:t>
            </a:r>
            <a:r>
              <a:rPr lang="ru-RU" dirty="0" smtClean="0"/>
              <a:t>. ТОННЕЛЬ+СВАТ –без знания этого понятия не составите химическую формулу</a:t>
            </a:r>
            <a:endParaRPr lang="ru-RU" dirty="0"/>
          </a:p>
          <a:p>
            <a:r>
              <a:rPr lang="ru-RU" dirty="0"/>
              <a:t>2</a:t>
            </a:r>
            <a:r>
              <a:rPr lang="ru-RU" dirty="0" smtClean="0"/>
              <a:t>. СЛИКОДОР </a:t>
            </a:r>
            <a:r>
              <a:rPr lang="ru-RU" dirty="0"/>
              <a:t>– а без этого не проживете и десяти </a:t>
            </a:r>
            <a:r>
              <a:rPr lang="ru-RU" dirty="0" smtClean="0"/>
              <a:t>минут</a:t>
            </a:r>
            <a:endParaRPr lang="ru-RU" dirty="0"/>
          </a:p>
          <a:p>
            <a:r>
              <a:rPr lang="ru-RU" dirty="0"/>
              <a:t>3</a:t>
            </a:r>
            <a:r>
              <a:rPr lang="ru-RU" dirty="0" smtClean="0"/>
              <a:t>. НАПЛИТА </a:t>
            </a:r>
            <a:r>
              <a:rPr lang="ru-RU" dirty="0"/>
              <a:t>– блестит, да не </a:t>
            </a:r>
            <a:r>
              <a:rPr lang="ru-RU" dirty="0" smtClean="0"/>
              <a:t>золото</a:t>
            </a:r>
            <a:endParaRPr lang="ru-RU" dirty="0"/>
          </a:p>
          <a:p>
            <a:r>
              <a:rPr lang="ru-RU" dirty="0"/>
              <a:t>4</a:t>
            </a:r>
            <a:r>
              <a:rPr lang="ru-RU" dirty="0" smtClean="0"/>
              <a:t>. ЕЗЕЛОЖ - без этого элемента не отрежете и куска хлеба</a:t>
            </a:r>
            <a:endParaRPr lang="ru-RU" dirty="0"/>
          </a:p>
          <a:p>
            <a:r>
              <a:rPr lang="ru-RU" dirty="0"/>
              <a:t>5</a:t>
            </a:r>
            <a:r>
              <a:rPr lang="ru-RU" dirty="0" smtClean="0"/>
              <a:t>. МНИКРЕЙ </a:t>
            </a:r>
            <a:r>
              <a:rPr lang="ru-RU" dirty="0"/>
              <a:t>– и в зажигалке и среди </a:t>
            </a:r>
            <a:r>
              <a:rPr lang="ru-RU" dirty="0" smtClean="0"/>
              <a:t>камней</a:t>
            </a:r>
            <a:endParaRPr lang="ru-RU" dirty="0"/>
          </a:p>
          <a:p>
            <a:r>
              <a:rPr lang="ru-RU" dirty="0"/>
              <a:t>6</a:t>
            </a:r>
            <a:r>
              <a:rPr lang="ru-RU" dirty="0" smtClean="0"/>
              <a:t>. АЗОЛ </a:t>
            </a:r>
            <a:r>
              <a:rPr lang="ru-RU" dirty="0"/>
              <a:t>– </a:t>
            </a:r>
            <a:r>
              <a:rPr lang="ru-RU" dirty="0" smtClean="0"/>
              <a:t>в ярком пламени рождается, но может виться</a:t>
            </a:r>
            <a:endParaRPr lang="ru-RU" dirty="0"/>
          </a:p>
          <a:p>
            <a:r>
              <a:rPr lang="ru-RU" dirty="0"/>
              <a:t>7</a:t>
            </a:r>
            <a:r>
              <a:rPr lang="ru-RU" dirty="0" smtClean="0"/>
              <a:t>. ЛЕОДРУГ </a:t>
            </a:r>
            <a:r>
              <a:rPr lang="ru-RU" dirty="0"/>
              <a:t>– без этого элемента в печке не будет </a:t>
            </a:r>
            <a:r>
              <a:rPr lang="ru-RU" dirty="0" smtClean="0"/>
              <a:t>огня</a:t>
            </a:r>
            <a:endParaRPr lang="ru-RU" dirty="0"/>
          </a:p>
          <a:p>
            <a:r>
              <a:rPr lang="ru-RU" dirty="0" smtClean="0"/>
              <a:t>8. АЛКБО  – и на праздничном столе и в химической лаборатории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ХИМИЯ И… ХИМИЯ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800" dirty="0" smtClean="0"/>
              <a:t>Приведите примеры качественных реакций, результатом которых являются вещества, напоминающие некоторые продукты питания, газированные напитки и </a:t>
            </a:r>
            <a:r>
              <a:rPr lang="ru-RU" sz="3800" dirty="0" err="1" smtClean="0"/>
              <a:t>физеологические</a:t>
            </a:r>
            <a:r>
              <a:rPr lang="ru-RU" sz="3800" dirty="0" smtClean="0"/>
              <a:t> жидкости.</a:t>
            </a:r>
            <a:endParaRPr lang="ru-RU" sz="3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ru-RU" dirty="0" smtClean="0">
                <a:solidFill>
                  <a:srgbClr val="FF33CC"/>
                </a:solidFill>
              </a:rPr>
              <a:t>Химия и музыка</a:t>
            </a:r>
            <a:endParaRPr lang="ru-RU" dirty="0">
              <a:solidFill>
                <a:srgbClr val="FF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5418" y="1133856"/>
            <a:ext cx="8960566" cy="5541264"/>
          </a:xfrm>
        </p:spPr>
        <p:txBody>
          <a:bodyPr>
            <a:noAutofit/>
          </a:bodyPr>
          <a:lstStyle/>
          <a:p>
            <a:r>
              <a:rPr lang="ru-RU" sz="3300" dirty="0" smtClean="0"/>
              <a:t> Известный химик, участник </a:t>
            </a:r>
            <a:br>
              <a:rPr lang="ru-RU" sz="3300" dirty="0" smtClean="0"/>
            </a:br>
            <a:r>
              <a:rPr lang="ru-RU" sz="3300" dirty="0" err="1" smtClean="0"/>
              <a:t>Гейдельбергского</a:t>
            </a:r>
            <a:r>
              <a:rPr lang="ru-RU" sz="3300" dirty="0" smtClean="0"/>
              <a:t> кружка, Первого Международного съезда химиков в Карлсруэ,  Второго и Четвертого съезда русских естествоиспытателей и врачей, ученик Н.Н. Зинина, современник и друг Д.И. Менделеева, И. М. Сеченова.</a:t>
            </a:r>
            <a:br>
              <a:rPr lang="ru-RU" sz="3300" dirty="0" smtClean="0"/>
            </a:br>
            <a:r>
              <a:rPr lang="ru-RU" sz="3300" dirty="0" smtClean="0"/>
              <a:t>	Великий русский композитор, член «Могучей кучки» - автор песен, романсов, симфоний, оперы «Князь Игорь». Его музыкой восхищался Ф. Лист. Назовите фамилию.</a:t>
            </a:r>
            <a:br>
              <a:rPr lang="ru-RU" sz="3300" dirty="0" smtClean="0"/>
            </a:br>
            <a:endParaRPr lang="ru-RU" sz="3300" dirty="0"/>
          </a:p>
        </p:txBody>
      </p:sp>
      <p:pic>
        <p:nvPicPr>
          <p:cNvPr id="4" name="Рисунок 3" descr="https://1.avatars.mds.yandex.net/get-entity_search/28699/37431257/S76x101Face">
            <a:hlinkClick r:id="rId2" tgtFrame="&quot;_blank&quot;" tooltip="&quot;Александр Порфирьевич Бородин&quot;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16" y="0"/>
            <a:ext cx="1938346" cy="2285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2" name="Picture 14" descr="http://gov.cap.ru/UserFiles/news/201507/09/pozd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14290"/>
            <a:ext cx="4894277" cy="296412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43956" cy="2511420"/>
          </a:xfrm>
        </p:spPr>
        <p:txBody>
          <a:bodyPr>
            <a:normAutofit/>
          </a:bodyPr>
          <a:lstStyle/>
          <a:p>
            <a:r>
              <a:rPr lang="ru-RU" dirty="0" smtClean="0"/>
              <a:t>                                       </a:t>
            </a:r>
            <a:r>
              <a:rPr lang="ru-RU" b="1" dirty="0" smtClean="0"/>
              <a:t>ПОДВЕДЕНИЕ</a:t>
            </a:r>
            <a:r>
              <a:rPr lang="ru-RU" dirty="0" smtClean="0"/>
              <a:t>    			                   </a:t>
            </a:r>
            <a:r>
              <a:rPr lang="ru-RU" b="1" dirty="0" smtClean="0"/>
              <a:t>ИТОГОВ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3500438"/>
            <a:ext cx="9001156" cy="307183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место	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9а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/>
              <a:t> </a:t>
            </a:r>
            <a:r>
              <a:rPr lang="ru-RU" dirty="0" smtClean="0"/>
              <a:t>Юрченко Анастасия (9а</a:t>
            </a:r>
            <a:r>
              <a:rPr lang="ru-RU" dirty="0" smtClean="0"/>
              <a:t>)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место 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9г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и    </a:t>
            </a:r>
            <a:r>
              <a:rPr lang="ru-RU" dirty="0" err="1" smtClean="0"/>
              <a:t>Волынкин</a:t>
            </a:r>
            <a:r>
              <a:rPr lang="ru-RU" dirty="0" smtClean="0"/>
              <a:t> Андрей   </a:t>
            </a:r>
            <a:r>
              <a:rPr lang="ru-RU" dirty="0" smtClean="0"/>
              <a:t>(9 г</a:t>
            </a:r>
            <a:r>
              <a:rPr lang="ru-RU" dirty="0" smtClean="0"/>
              <a:t>)   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место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9в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   </a:t>
            </a:r>
            <a:r>
              <a:rPr lang="ru-RU" dirty="0" err="1" smtClean="0"/>
              <a:t>Авакян</a:t>
            </a:r>
            <a:r>
              <a:rPr lang="ru-RU" dirty="0" smtClean="0"/>
              <a:t> </a:t>
            </a:r>
            <a:r>
              <a:rPr lang="ru-RU" dirty="0" smtClean="0"/>
              <a:t>Кристина (9 б)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0" name="AutoShape 2" descr="https://www.pics-zone.ru/img.php?url=http://s100.fotosklad.org.ua/20121231/af0c1fcff258119bff7935220308e177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2" name="AutoShape 4" descr="https://www.pics-zone.ru/img.php?url=http://s100.fotosklad.org.ua/20121231/af0c1fcff258119bff7935220308e177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4" name="AutoShape 6" descr="https://www.pics-zone.ru/img.php?url=http://s100.fotosklad.org.ua/20121231/af0c1fcff258119bff7935220308e177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6" name="AutoShape 8" descr="https://www.pics-zone.ru/img.php?url=http://s100.fotosklad.org.ua/20121231/af0c1fcff258119bff7935220308e177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8" name="AutoShape 10" descr="https://www.pics-zone.ru/img.php?url=http://s100.fotosklad.org.ua/20121231/af0c1fcff258119bff7935220308e177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64" y="500042"/>
            <a:ext cx="8715436" cy="5286412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9600" dirty="0" smtClean="0">
                <a:solidFill>
                  <a:srgbClr val="C00000"/>
                </a:solidFill>
              </a:rPr>
              <a:t>БЛАГОДАРИМ </a:t>
            </a:r>
          </a:p>
          <a:p>
            <a:pPr algn="ctr">
              <a:buNone/>
            </a:pPr>
            <a:r>
              <a:rPr lang="ru-RU" sz="9600" dirty="0" smtClean="0">
                <a:solidFill>
                  <a:srgbClr val="C00000"/>
                </a:solidFill>
              </a:rPr>
              <a:t>всех за участие, помощь </a:t>
            </a:r>
            <a:br>
              <a:rPr lang="ru-RU" sz="9600" dirty="0" smtClean="0">
                <a:solidFill>
                  <a:srgbClr val="C00000"/>
                </a:solidFill>
              </a:rPr>
            </a:br>
            <a:r>
              <a:rPr lang="ru-RU" sz="9600" dirty="0" smtClean="0">
                <a:solidFill>
                  <a:srgbClr val="C00000"/>
                </a:solidFill>
              </a:rPr>
              <a:t>и внимание!!!</a:t>
            </a:r>
            <a:endParaRPr lang="ru-RU" sz="96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ХИМИЧЕСКИЕ   МЕТАГРАММЫ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572164"/>
          </a:xfrm>
        </p:spPr>
        <p:txBody>
          <a:bodyPr>
            <a:normAutofit/>
          </a:bodyPr>
          <a:lstStyle/>
          <a:p>
            <a:r>
              <a:rPr lang="ru-RU" dirty="0" smtClean="0"/>
              <a:t>Светит он довольно ярко,</a:t>
            </a:r>
          </a:p>
          <a:p>
            <a:pPr>
              <a:buNone/>
            </a:pPr>
            <a:r>
              <a:rPr lang="ru-RU" dirty="0" smtClean="0"/>
              <a:t>если здесь ведется сварка.</a:t>
            </a:r>
          </a:p>
          <a:p>
            <a:pPr>
              <a:buNone/>
            </a:pPr>
            <a:r>
              <a:rPr lang="ru-RU" dirty="0" smtClean="0"/>
              <a:t>Букву справа заменили</a:t>
            </a:r>
          </a:p>
          <a:p>
            <a:pPr>
              <a:buNone/>
            </a:pPr>
            <a:r>
              <a:rPr lang="ru-RU" dirty="0" smtClean="0"/>
              <a:t>И часть атома открыли.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Нержавеющий металл</a:t>
            </a:r>
          </a:p>
          <a:p>
            <a:pPr>
              <a:buNone/>
            </a:pPr>
            <a:r>
              <a:rPr lang="ru-RU" dirty="0" smtClean="0"/>
              <a:t> Букву где-то потерял.</a:t>
            </a:r>
          </a:p>
          <a:p>
            <a:pPr>
              <a:buNone/>
            </a:pPr>
            <a:r>
              <a:rPr lang="ru-RU" dirty="0" smtClean="0"/>
              <a:t>Но нашел уже другую</a:t>
            </a:r>
          </a:p>
          <a:p>
            <a:pPr>
              <a:buNone/>
            </a:pPr>
            <a:r>
              <a:rPr lang="ru-RU" dirty="0" smtClean="0"/>
              <a:t>По стране теперь кочует</a:t>
            </a:r>
            <a:endParaRPr lang="ru-RU" dirty="0"/>
          </a:p>
        </p:txBody>
      </p:sp>
      <p:pic>
        <p:nvPicPr>
          <p:cNvPr id="30724" name="Picture 4" descr="Картинки по запросу картинки цирка шапито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3518091"/>
            <a:ext cx="2967041" cy="2222418"/>
          </a:xfrm>
          <a:prstGeom prst="rect">
            <a:avLst/>
          </a:prstGeom>
          <a:noFill/>
        </p:spPr>
      </p:pic>
      <p:pic>
        <p:nvPicPr>
          <p:cNvPr id="30726" name="Picture 6" descr="http://ekzootikpark.ru/zoocontent/uploads/2014/09/IMG_183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00826" y="5174980"/>
            <a:ext cx="2442659" cy="13972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ШАРАДЫ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357850"/>
          </a:xfrm>
        </p:spPr>
        <p:txBody>
          <a:bodyPr>
            <a:normAutofit/>
          </a:bodyPr>
          <a:lstStyle/>
          <a:p>
            <a:pPr lvl="5"/>
            <a:r>
              <a:rPr lang="ru-RU" sz="3200" dirty="0" smtClean="0"/>
              <a:t>Я — газ, простое вещество, </a:t>
            </a:r>
            <a:br>
              <a:rPr lang="ru-RU" sz="3200" dirty="0" smtClean="0"/>
            </a:br>
            <a:r>
              <a:rPr lang="ru-RU" sz="3200" dirty="0" smtClean="0"/>
              <a:t>Двузначен номер мой. </a:t>
            </a:r>
            <a:br>
              <a:rPr lang="ru-RU" sz="3200" dirty="0" smtClean="0"/>
            </a:br>
            <a:r>
              <a:rPr lang="ru-RU" sz="3200" dirty="0" smtClean="0"/>
              <a:t>Слог первый — это божество, </a:t>
            </a:r>
            <a:br>
              <a:rPr lang="ru-RU" sz="3200" dirty="0" smtClean="0"/>
            </a:br>
            <a:r>
              <a:rPr lang="ru-RU" sz="3200" dirty="0" smtClean="0"/>
              <a:t>Река — вот слог второй.</a:t>
            </a:r>
          </a:p>
          <a:p>
            <a:r>
              <a:rPr lang="ru-RU" dirty="0" smtClean="0"/>
              <a:t>Первый слог — предлог известный. </a:t>
            </a:r>
            <a:br>
              <a:rPr lang="ru-RU" dirty="0" smtClean="0"/>
            </a:br>
            <a:r>
              <a:rPr lang="ru-RU" dirty="0" smtClean="0"/>
              <a:t>Слог второй трудней найти: </a:t>
            </a:r>
            <a:br>
              <a:rPr lang="ru-RU" dirty="0" smtClean="0"/>
            </a:br>
            <a:r>
              <a:rPr lang="ru-RU" dirty="0" smtClean="0"/>
              <a:t>Часть его ищите в цифрах, </a:t>
            </a:r>
            <a:br>
              <a:rPr lang="ru-RU" dirty="0" smtClean="0"/>
            </a:br>
            <a:r>
              <a:rPr lang="ru-RU" dirty="0" smtClean="0"/>
              <a:t>К ней добавьте букву Й. </a:t>
            </a:r>
            <a:br>
              <a:rPr lang="ru-RU" dirty="0" smtClean="0"/>
            </a:br>
            <a:r>
              <a:rPr lang="ru-RU" dirty="0" smtClean="0"/>
              <a:t>Чтобы целое узнать, </a:t>
            </a:r>
            <a:br>
              <a:rPr lang="ru-RU" dirty="0" smtClean="0"/>
            </a:br>
            <a:r>
              <a:rPr lang="ru-RU" dirty="0" smtClean="0"/>
              <a:t>Нужно вам металл назвать.</a:t>
            </a:r>
            <a:endParaRPr lang="ru-RU" dirty="0"/>
          </a:p>
        </p:txBody>
      </p:sp>
      <p:pic>
        <p:nvPicPr>
          <p:cNvPr id="1026" name="Picture 2" descr="Шарад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000108"/>
            <a:ext cx="1790700" cy="1781176"/>
          </a:xfrm>
          <a:prstGeom prst="rect">
            <a:avLst/>
          </a:prstGeom>
          <a:noFill/>
        </p:spPr>
      </p:pic>
      <p:pic>
        <p:nvPicPr>
          <p:cNvPr id="1028" name="Picture 4" descr="Шарад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2264" y="4429132"/>
            <a:ext cx="1790700" cy="17811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ШАРАДЫ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Внутри меня — сухая трава. </a:t>
            </a:r>
            <a:br>
              <a:rPr lang="ru-RU" dirty="0" smtClean="0"/>
            </a:br>
            <a:r>
              <a:rPr lang="ru-RU" dirty="0" smtClean="0"/>
              <a:t>С обоих концов — согласные. </a:t>
            </a:r>
            <a:br>
              <a:rPr lang="ru-RU" dirty="0" smtClean="0"/>
            </a:br>
            <a:r>
              <a:rPr lang="ru-RU" dirty="0" smtClean="0"/>
              <a:t>В целом я — газ, дорогие друзья, </a:t>
            </a:r>
            <a:br>
              <a:rPr lang="ru-RU" dirty="0" smtClean="0"/>
            </a:br>
            <a:r>
              <a:rPr lang="ru-RU" dirty="0" smtClean="0"/>
              <a:t>И название, думаю, ясно вам.</a:t>
            </a:r>
          </a:p>
          <a:p>
            <a:r>
              <a:rPr lang="ru-RU" dirty="0" smtClean="0"/>
              <a:t>Найдите две ноты в начале октавы, Участок, где выросли сочные травы. Из букв этих слов элемента названье, Подумав, попробуйте быстро составить. Чудесными свойствами он обладает: То ярко сверкает, то черным бывает.</a:t>
            </a:r>
            <a:endParaRPr lang="ru-RU" dirty="0"/>
          </a:p>
        </p:txBody>
      </p:sp>
      <p:pic>
        <p:nvPicPr>
          <p:cNvPr id="44034" name="Picture 2" descr="Шарад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1142984"/>
            <a:ext cx="1790700" cy="17811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ШАРАДЫ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85860"/>
            <a:ext cx="8929718" cy="5357850"/>
          </a:xfrm>
        </p:spPr>
        <p:txBody>
          <a:bodyPr/>
          <a:lstStyle/>
          <a:p>
            <a:r>
              <a:rPr lang="ru-RU" dirty="0" smtClean="0"/>
              <a:t>Менделеев первым меня предсказал, </a:t>
            </a:r>
            <a:br>
              <a:rPr lang="ru-RU" dirty="0" smtClean="0"/>
            </a:br>
            <a:r>
              <a:rPr lang="ru-RU" dirty="0" smtClean="0"/>
              <a:t>Французский ученый название дал. </a:t>
            </a:r>
            <a:br>
              <a:rPr lang="ru-RU" dirty="0" smtClean="0"/>
            </a:br>
            <a:r>
              <a:rPr lang="ru-RU" dirty="0" smtClean="0"/>
              <a:t>Если в нем первую букву заменишь,</a:t>
            </a:r>
            <a:br>
              <a:rPr lang="ru-RU" dirty="0" smtClean="0"/>
            </a:br>
            <a:r>
              <a:rPr lang="ru-RU" dirty="0" smtClean="0"/>
              <a:t>Место в системе мне быстро изменишь.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</a:p>
          <a:p>
            <a:r>
              <a:rPr lang="ru-RU" dirty="0" smtClean="0"/>
              <a:t>Два элемента химических</a:t>
            </a:r>
            <a:br>
              <a:rPr lang="ru-RU" dirty="0" smtClean="0"/>
            </a:br>
            <a:r>
              <a:rPr lang="ru-RU" dirty="0" smtClean="0"/>
              <a:t>В </a:t>
            </a:r>
            <a:r>
              <a:rPr lang="ru-RU" dirty="0" err="1" smtClean="0"/>
              <a:t>метаграмме</a:t>
            </a:r>
            <a:r>
              <a:rPr lang="ru-RU" dirty="0" smtClean="0"/>
              <a:t> я вам загадал:</a:t>
            </a:r>
            <a:br>
              <a:rPr lang="ru-RU" dirty="0" smtClean="0"/>
            </a:br>
            <a:r>
              <a:rPr lang="ru-RU" dirty="0" smtClean="0"/>
              <a:t>С </a:t>
            </a:r>
            <a:r>
              <a:rPr lang="ru-RU" b="1" dirty="0" smtClean="0"/>
              <a:t>Х</a:t>
            </a:r>
            <a:r>
              <a:rPr lang="ru-RU" dirty="0" smtClean="0"/>
              <a:t> – элемент металлический, </a:t>
            </a:r>
            <a:br>
              <a:rPr lang="ru-RU" dirty="0" smtClean="0"/>
            </a:br>
            <a:r>
              <a:rPr lang="ru-RU" dirty="0" smtClean="0"/>
              <a:t>Ну а с </a:t>
            </a:r>
            <a:r>
              <a:rPr lang="ru-RU" b="1" dirty="0" smtClean="0"/>
              <a:t>Б</a:t>
            </a:r>
            <a:r>
              <a:rPr lang="ru-RU" dirty="0" smtClean="0"/>
              <a:t> – я уже неметалл. </a:t>
            </a:r>
          </a:p>
          <a:p>
            <a:endParaRPr lang="ru-RU" dirty="0"/>
          </a:p>
        </p:txBody>
      </p:sp>
      <p:pic>
        <p:nvPicPr>
          <p:cNvPr id="26626" name="Picture 2" descr="Картинки по запросу Элемент в переводе с греческого  «несущий свет»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3357562"/>
            <a:ext cx="3099450" cy="24288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4800" dirty="0" smtClean="0">
                <a:solidFill>
                  <a:schemeClr val="accent2">
                    <a:lumMod val="75000"/>
                  </a:schemeClr>
                </a:solidFill>
              </a:rPr>
              <a:t>КОНКУРС   КОМАНД      </a:t>
            </a:r>
            <a:r>
              <a:rPr lang="en-US" sz="4800" dirty="0" smtClean="0">
                <a:solidFill>
                  <a:schemeClr val="accent2">
                    <a:lumMod val="75000"/>
                  </a:schemeClr>
                </a:solidFill>
              </a:rPr>
              <a:t>I</a:t>
            </a:r>
            <a:r>
              <a:rPr lang="ru-RU" sz="48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4800" dirty="0" smtClean="0">
                <a:solidFill>
                  <a:schemeClr val="accent2">
                    <a:lumMod val="75000"/>
                  </a:schemeClr>
                </a:solidFill>
              </a:rPr>
              <a:t>I</a:t>
            </a:r>
            <a:r>
              <a:rPr lang="ru-RU" sz="4800" dirty="0" smtClean="0">
                <a:solidFill>
                  <a:schemeClr val="accent2">
                    <a:lumMod val="75000"/>
                  </a:schemeClr>
                </a:solidFill>
              </a:rPr>
              <a:t>  ЭТАП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>
              <a:buNone/>
            </a:pPr>
            <a:r>
              <a:rPr lang="ru-RU" sz="5000" dirty="0" smtClean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ru-RU" sz="5400" dirty="0" smtClean="0">
                <a:solidFill>
                  <a:schemeClr val="accent2">
                    <a:lumMod val="75000"/>
                  </a:schemeClr>
                </a:solidFill>
              </a:rPr>
              <a:t>ХИМИЯ   </a:t>
            </a:r>
          </a:p>
          <a:p>
            <a:pPr>
              <a:lnSpc>
                <a:spcPct val="200000"/>
              </a:lnSpc>
              <a:buNone/>
            </a:pPr>
            <a:r>
              <a:rPr lang="ru-RU" sz="5400" dirty="0" smtClean="0">
                <a:solidFill>
                  <a:schemeClr val="accent2">
                    <a:lumMod val="75000"/>
                  </a:schemeClr>
                </a:solidFill>
              </a:rPr>
              <a:t>			В ЦЕНТРЕ  </a:t>
            </a:r>
          </a:p>
          <a:p>
            <a:pPr>
              <a:lnSpc>
                <a:spcPct val="200000"/>
              </a:lnSpc>
              <a:buNone/>
            </a:pPr>
            <a:r>
              <a:rPr lang="ru-RU" sz="5400" dirty="0" smtClean="0">
                <a:solidFill>
                  <a:schemeClr val="accent2">
                    <a:lumMod val="75000"/>
                  </a:schemeClr>
                </a:solidFill>
              </a:rPr>
              <a:t>					НАУК</a:t>
            </a:r>
          </a:p>
          <a:p>
            <a:pPr>
              <a:lnSpc>
                <a:spcPct val="200000"/>
              </a:lnSpc>
              <a:buNone/>
            </a:pPr>
            <a:r>
              <a:rPr lang="ru-RU" sz="5400" dirty="0" smtClean="0">
                <a:solidFill>
                  <a:schemeClr val="accent2">
                    <a:lumMod val="75000"/>
                  </a:schemeClr>
                </a:solidFill>
              </a:rPr>
              <a:t>				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ХИМИЯ И ГЕОГРАФИЯ ОТКРЫТИЙ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500726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1</a:t>
            </a:r>
            <a:r>
              <a:rPr lang="ru-RU" dirty="0" smtClean="0"/>
              <a:t>. Этот </a:t>
            </a:r>
            <a:r>
              <a:rPr lang="ru-RU" dirty="0"/>
              <a:t>элемент был назван в честь города в России, где он был </a:t>
            </a:r>
            <a:r>
              <a:rPr lang="ru-RU" dirty="0" smtClean="0"/>
              <a:t>получен </a:t>
            </a:r>
            <a:endParaRPr lang="ru-RU" dirty="0"/>
          </a:p>
          <a:p>
            <a:r>
              <a:rPr lang="ru-RU" dirty="0"/>
              <a:t>2. Элемент, названный в честь родины немецкого ученого </a:t>
            </a:r>
            <a:r>
              <a:rPr lang="ru-RU" dirty="0" err="1" smtClean="0"/>
              <a:t>Винклера</a:t>
            </a:r>
            <a:r>
              <a:rPr lang="ru-RU" dirty="0" smtClean="0"/>
              <a:t> </a:t>
            </a:r>
            <a:endParaRPr lang="ru-RU" dirty="0"/>
          </a:p>
          <a:p>
            <a:r>
              <a:rPr lang="ru-RU" dirty="0"/>
              <a:t>3</a:t>
            </a:r>
            <a:r>
              <a:rPr lang="ru-RU" dirty="0" smtClean="0"/>
              <a:t>. Элемент</a:t>
            </a:r>
            <a:r>
              <a:rPr lang="ru-RU" dirty="0"/>
              <a:t>, названный в честь части </a:t>
            </a:r>
            <a:r>
              <a:rPr lang="ru-RU" dirty="0" smtClean="0"/>
              <a:t>света</a:t>
            </a:r>
            <a:endParaRPr lang="ru-RU" dirty="0"/>
          </a:p>
          <a:p>
            <a:r>
              <a:rPr lang="ru-RU" dirty="0"/>
              <a:t>4</a:t>
            </a:r>
            <a:r>
              <a:rPr lang="ru-RU" dirty="0" smtClean="0"/>
              <a:t>. Элемент</a:t>
            </a:r>
            <a:r>
              <a:rPr lang="ru-RU" dirty="0"/>
              <a:t>, названный в честь </a:t>
            </a:r>
            <a:r>
              <a:rPr lang="ru-RU" dirty="0" smtClean="0"/>
              <a:t>России</a:t>
            </a:r>
            <a:endParaRPr lang="ru-RU" dirty="0"/>
          </a:p>
          <a:p>
            <a:r>
              <a:rPr lang="ru-RU" dirty="0"/>
              <a:t>5</a:t>
            </a:r>
            <a:r>
              <a:rPr lang="ru-RU" dirty="0" smtClean="0"/>
              <a:t>. Этот </a:t>
            </a:r>
            <a:r>
              <a:rPr lang="ru-RU" dirty="0"/>
              <a:t>элемент открыл француз  </a:t>
            </a:r>
            <a:r>
              <a:rPr lang="ru-RU" dirty="0" err="1"/>
              <a:t>Лекок</a:t>
            </a:r>
            <a:r>
              <a:rPr lang="ru-RU" dirty="0"/>
              <a:t> де </a:t>
            </a:r>
            <a:r>
              <a:rPr lang="ru-RU" dirty="0" err="1" smtClean="0"/>
              <a:t>Буабодран</a:t>
            </a:r>
            <a:r>
              <a:rPr lang="ru-RU" dirty="0" smtClean="0"/>
              <a:t> </a:t>
            </a:r>
            <a:r>
              <a:rPr lang="ru-RU" dirty="0"/>
              <a:t>и назвал его в честь своей </a:t>
            </a:r>
            <a:r>
              <a:rPr lang="ru-RU" dirty="0" smtClean="0"/>
              <a:t>родины</a:t>
            </a:r>
            <a:endParaRPr lang="ru-RU" dirty="0"/>
          </a:p>
          <a:p>
            <a:r>
              <a:rPr lang="ru-RU" dirty="0"/>
              <a:t>6</a:t>
            </a:r>
            <a:r>
              <a:rPr lang="ru-RU" dirty="0" smtClean="0"/>
              <a:t>. Этот </a:t>
            </a:r>
            <a:r>
              <a:rPr lang="ru-RU" dirty="0"/>
              <a:t>элемент назван в честь </a:t>
            </a:r>
            <a:r>
              <a:rPr lang="ru-RU" dirty="0" smtClean="0"/>
              <a:t>Польши</a:t>
            </a:r>
            <a:endParaRPr lang="ru-RU" dirty="0"/>
          </a:p>
          <a:p>
            <a:r>
              <a:rPr lang="ru-RU" dirty="0"/>
              <a:t>7</a:t>
            </a:r>
            <a:r>
              <a:rPr lang="ru-RU" dirty="0" smtClean="0"/>
              <a:t>. Этот </a:t>
            </a:r>
            <a:r>
              <a:rPr lang="ru-RU" dirty="0"/>
              <a:t>химический элемент был открыт шведским ученым </a:t>
            </a:r>
            <a:r>
              <a:rPr lang="ru-RU" dirty="0" err="1"/>
              <a:t>Нильсоном</a:t>
            </a:r>
            <a:r>
              <a:rPr lang="ru-RU" dirty="0"/>
              <a:t> и назван в честь полуострова, расположенного на северо-западе </a:t>
            </a:r>
            <a:r>
              <a:rPr lang="ru-RU" dirty="0" smtClean="0"/>
              <a:t>Европы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1264</TotalTime>
  <Words>729</Words>
  <PresentationFormat>Экран (4:3)</PresentationFormat>
  <Paragraphs>193</Paragraphs>
  <Slides>33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Тема Office</vt:lpstr>
      <vt:lpstr>                                    9 класс    викторина</vt:lpstr>
      <vt:lpstr>КОНКУРС    КОМАНД        I ЭТАП</vt:lpstr>
      <vt:lpstr>КОНКУРС   ХИМИЧЕСКИХ   АНАГРАММ</vt:lpstr>
      <vt:lpstr>ХИМИЧЕСКИЕ   МЕТАГРАММЫ</vt:lpstr>
      <vt:lpstr>ШАРАДЫ</vt:lpstr>
      <vt:lpstr>ШАРАДЫ</vt:lpstr>
      <vt:lpstr>ШАРАДЫ</vt:lpstr>
      <vt:lpstr>КОНКУРС   КОМАНД      I I  ЭТАП</vt:lpstr>
      <vt:lpstr>ХИМИЯ И ГЕОГРАФИЯ ОТКРЫТИЙ</vt:lpstr>
      <vt:lpstr>ХИМИЯ И ЕСТЕСТВОЗНАНИЕ</vt:lpstr>
      <vt:lpstr>ХИМИЯ И ТЕХНОЛОГИЯ МЕТАЛЛОВ</vt:lpstr>
      <vt:lpstr>ХИМИЯ И МАТЕМАТИКА</vt:lpstr>
      <vt:lpstr>ХИМИЯ И ФИЗИКА</vt:lpstr>
      <vt:lpstr>ХИМИЯ И РУССКИЙ ЯЗЫК</vt:lpstr>
      <vt:lpstr>ХИМИЯ   И  ЛИТЕРАТУРА</vt:lpstr>
      <vt:lpstr>ХИМИЯ   И  ЛИТЕРАТУРА</vt:lpstr>
      <vt:lpstr>ХИМИЯ   И  ЛИТЕРАТУРА</vt:lpstr>
      <vt:lpstr>ХИМИЯ И ИНОСТРАННЫЙ ЯЗЫК</vt:lpstr>
      <vt:lpstr>ХИМИЯ И ОБЖ</vt:lpstr>
      <vt:lpstr>Химия и быт</vt:lpstr>
      <vt:lpstr>Химия и быт</vt:lpstr>
      <vt:lpstr> ХИМИЯ В ЦЕНТРЕ НАУК     I I I  ЭТАП КОНКУРС ЛУЧШИХ       </vt:lpstr>
      <vt:lpstr>ХИМИЯ И «ОБЩЕСТВОЗНАНИЕ»</vt:lpstr>
      <vt:lpstr>ХИМИЯ И ИСТОРИЯ</vt:lpstr>
      <vt:lpstr>ХИМИЯ И… ХИМИЯ</vt:lpstr>
      <vt:lpstr>ХИМИЯ И КРИМИНАЛИСТИКА</vt:lpstr>
      <vt:lpstr>ХИМИЯ И КРИМИНАЛИСТИКА</vt:lpstr>
      <vt:lpstr>ХИМИЯ И КРИМИНАЛИСТИКА</vt:lpstr>
      <vt:lpstr>КОНКУРС   ЗРИТЕЛЕЙ</vt:lpstr>
      <vt:lpstr>ХИМИЯ И… ХИМИЯ</vt:lpstr>
      <vt:lpstr>Химия и музыка</vt:lpstr>
      <vt:lpstr>                                       ПОДВЕДЕНИЕ                          ИТОГОВ</vt:lpstr>
      <vt:lpstr>Слайд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викторина</dc:title>
  <dc:creator>Светлана</dc:creator>
  <cp:lastModifiedBy>Kab 27</cp:lastModifiedBy>
  <cp:revision>103</cp:revision>
  <dcterms:modified xsi:type="dcterms:W3CDTF">2016-03-28T07:49:37Z</dcterms:modified>
</cp:coreProperties>
</file>